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6" r:id="rId6"/>
    <p:sldId id="259" r:id="rId7"/>
    <p:sldId id="265" r:id="rId8"/>
    <p:sldId id="260" r:id="rId9"/>
    <p:sldId id="261" r:id="rId10"/>
    <p:sldId id="268" r:id="rId11"/>
    <p:sldId id="270" r:id="rId12"/>
    <p:sldId id="267" r:id="rId13"/>
    <p:sldId id="27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A40000"/>
    <a:srgbClr val="EFF7FF"/>
    <a:srgbClr val="F7FBFF"/>
    <a:srgbClr val="DDF6FF"/>
    <a:srgbClr val="BDEEFF"/>
    <a:srgbClr val="EFFFF7"/>
    <a:srgbClr val="C9FFE4"/>
    <a:srgbClr val="B7FFD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513" autoAdjust="0"/>
  </p:normalViewPr>
  <p:slideViewPr>
    <p:cSldViewPr>
      <p:cViewPr>
        <p:scale>
          <a:sx n="70" d="100"/>
          <a:sy n="70" d="100"/>
        </p:scale>
        <p:origin x="-105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DB184-D2F0-4DF0-A9B3-CC926F3083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19F79C-77B0-4E76-917A-15438D04B67D}">
      <dgm:prSet/>
      <dgm:spPr/>
      <dgm:t>
        <a:bodyPr/>
        <a:lstStyle/>
        <a:p>
          <a:pPr rtl="0"/>
          <a:r>
            <a:rPr lang="en-US" dirty="0" smtClean="0"/>
            <a:t>Consumer Electronics Sector</a:t>
          </a:r>
          <a:endParaRPr lang="de-DE" dirty="0"/>
        </a:p>
      </dgm:t>
    </dgm:pt>
    <dgm:pt modelId="{BD6D83DE-B59A-47AC-A016-F1E3952F3ED5}" type="parTrans" cxnId="{31EE9EB2-5430-4C57-8DCC-B745140316AC}">
      <dgm:prSet/>
      <dgm:spPr/>
      <dgm:t>
        <a:bodyPr/>
        <a:lstStyle/>
        <a:p>
          <a:endParaRPr lang="de-DE"/>
        </a:p>
      </dgm:t>
    </dgm:pt>
    <dgm:pt modelId="{6221BC48-2911-41C6-984C-767402AEFF9D}" type="sibTrans" cxnId="{31EE9EB2-5430-4C57-8DCC-B745140316AC}">
      <dgm:prSet/>
      <dgm:spPr/>
      <dgm:t>
        <a:bodyPr/>
        <a:lstStyle/>
        <a:p>
          <a:endParaRPr lang="de-DE"/>
        </a:p>
      </dgm:t>
    </dgm:pt>
    <dgm:pt modelId="{187AAD50-71F3-44A4-A011-3DB3E98BFE02}">
      <dgm:prSet/>
      <dgm:spPr/>
      <dgm:t>
        <a:bodyPr/>
        <a:lstStyle/>
        <a:p>
          <a:pPr rtl="0"/>
          <a:r>
            <a:rPr lang="en-US" dirty="0" smtClean="0">
              <a:sym typeface="Wingdings"/>
            </a:rPr>
            <a:t></a:t>
          </a:r>
          <a:r>
            <a:rPr lang="en-US" dirty="0" smtClean="0"/>
            <a:t> Rapid changes: Life cycles of CE products are getting shorter and shorter </a:t>
          </a:r>
          <a:endParaRPr lang="de-DE" dirty="0"/>
        </a:p>
      </dgm:t>
    </dgm:pt>
    <dgm:pt modelId="{482D3464-6F00-411E-950E-70BFE21F0789}" type="parTrans" cxnId="{7B5A1810-BE86-4327-AF6B-1AB97847FAD6}">
      <dgm:prSet/>
      <dgm:spPr/>
      <dgm:t>
        <a:bodyPr/>
        <a:lstStyle/>
        <a:p>
          <a:endParaRPr lang="de-DE"/>
        </a:p>
      </dgm:t>
    </dgm:pt>
    <dgm:pt modelId="{E732CC60-3F8B-4FD8-A715-64A895D13D0B}" type="sibTrans" cxnId="{7B5A1810-BE86-4327-AF6B-1AB97847FAD6}">
      <dgm:prSet/>
      <dgm:spPr/>
      <dgm:t>
        <a:bodyPr/>
        <a:lstStyle/>
        <a:p>
          <a:endParaRPr lang="de-DE"/>
        </a:p>
      </dgm:t>
    </dgm:pt>
    <dgm:pt modelId="{596718CF-EA63-4690-8FA4-CD001D80B526}">
      <dgm:prSet/>
      <dgm:spPr/>
      <dgm:t>
        <a:bodyPr/>
        <a:lstStyle/>
        <a:p>
          <a:pPr rtl="0"/>
          <a:r>
            <a:rPr lang="en-US" dirty="0" smtClean="0"/>
            <a:t>= Highly influenced by technological developments. </a:t>
          </a:r>
          <a:endParaRPr lang="de-DE" dirty="0"/>
        </a:p>
      </dgm:t>
    </dgm:pt>
    <dgm:pt modelId="{FFC7580F-0C91-46D0-B900-C5744106E89D}" type="parTrans" cxnId="{8167BC89-3B2D-4F3D-B78A-F72CE97B192C}">
      <dgm:prSet/>
      <dgm:spPr/>
      <dgm:t>
        <a:bodyPr/>
        <a:lstStyle/>
        <a:p>
          <a:endParaRPr lang="de-DE"/>
        </a:p>
      </dgm:t>
    </dgm:pt>
    <dgm:pt modelId="{15BAEF6B-75D3-4AE9-84DF-0F1D81A985F4}" type="sibTrans" cxnId="{8167BC89-3B2D-4F3D-B78A-F72CE97B192C}">
      <dgm:prSet/>
      <dgm:spPr/>
      <dgm:t>
        <a:bodyPr/>
        <a:lstStyle/>
        <a:p>
          <a:endParaRPr lang="de-DE"/>
        </a:p>
      </dgm:t>
    </dgm:pt>
    <dgm:pt modelId="{42C9F48B-9EA1-4677-9672-C8EDEE2AB9CE}">
      <dgm:prSet/>
      <dgm:spPr/>
      <dgm:t>
        <a:bodyPr/>
        <a:lstStyle/>
        <a:p>
          <a:pPr rtl="0"/>
          <a:r>
            <a:rPr lang="en-US" noProof="0" dirty="0" smtClean="0">
              <a:sym typeface="Wingdings" panose="05000000000000000000" pitchFamily="2" charset="2"/>
            </a:rPr>
            <a:t> Rising Demand: 2.5 Billion mobiles, tablets and computers in 2014 (Gartner 2014)</a:t>
          </a:r>
          <a:endParaRPr lang="en-US" noProof="0" dirty="0"/>
        </a:p>
      </dgm:t>
    </dgm:pt>
    <dgm:pt modelId="{92E13501-6BD9-4A24-9E74-BDA2B9796B99}" type="parTrans" cxnId="{86E42CEF-5A37-471E-9FA3-672D9E0B02CC}">
      <dgm:prSet/>
      <dgm:spPr/>
      <dgm:t>
        <a:bodyPr/>
        <a:lstStyle/>
        <a:p>
          <a:endParaRPr lang="de-DE"/>
        </a:p>
      </dgm:t>
    </dgm:pt>
    <dgm:pt modelId="{E1C17842-D0F7-41F9-AFDC-8ECBBF77D809}" type="sibTrans" cxnId="{86E42CEF-5A37-471E-9FA3-672D9E0B02CC}">
      <dgm:prSet/>
      <dgm:spPr/>
      <dgm:t>
        <a:bodyPr/>
        <a:lstStyle/>
        <a:p>
          <a:endParaRPr lang="de-DE"/>
        </a:p>
      </dgm:t>
    </dgm:pt>
    <dgm:pt modelId="{0FE90F2C-CFBB-4C95-81FD-D228B112365B}" type="pres">
      <dgm:prSet presAssocID="{4D3DB184-D2F0-4DF0-A9B3-CC926F30834C}" presName="vert0" presStyleCnt="0">
        <dgm:presLayoutVars>
          <dgm:dir/>
          <dgm:animOne val="branch"/>
          <dgm:animLvl val="lvl"/>
        </dgm:presLayoutVars>
      </dgm:prSet>
      <dgm:spPr/>
    </dgm:pt>
    <dgm:pt modelId="{16436840-BB2F-4463-B5B5-9DF56FB0836B}" type="pres">
      <dgm:prSet presAssocID="{7819F79C-77B0-4E76-917A-15438D04B67D}" presName="thickLine" presStyleLbl="alignNode1" presStyleIdx="0" presStyleCnt="1"/>
      <dgm:spPr/>
    </dgm:pt>
    <dgm:pt modelId="{6D8A7EFA-8FAC-4CA9-AFC8-40AEA130ADB3}" type="pres">
      <dgm:prSet presAssocID="{7819F79C-77B0-4E76-917A-15438D04B67D}" presName="horz1" presStyleCnt="0"/>
      <dgm:spPr/>
    </dgm:pt>
    <dgm:pt modelId="{1FECC31A-584D-4022-A717-EBDF5F7DE225}" type="pres">
      <dgm:prSet presAssocID="{7819F79C-77B0-4E76-917A-15438D04B67D}" presName="tx1" presStyleLbl="revTx" presStyleIdx="0" presStyleCnt="4"/>
      <dgm:spPr/>
    </dgm:pt>
    <dgm:pt modelId="{AD738C07-0655-406F-A618-975E5E715ABB}" type="pres">
      <dgm:prSet presAssocID="{7819F79C-77B0-4E76-917A-15438D04B67D}" presName="vert1" presStyleCnt="0"/>
      <dgm:spPr/>
    </dgm:pt>
    <dgm:pt modelId="{F06D622F-C206-463C-A385-E1B74FE8E2D9}" type="pres">
      <dgm:prSet presAssocID="{596718CF-EA63-4690-8FA4-CD001D80B526}" presName="vertSpace2a" presStyleCnt="0"/>
      <dgm:spPr/>
    </dgm:pt>
    <dgm:pt modelId="{5E9BCC2E-7DA0-4B3D-BDAE-086A89C6A867}" type="pres">
      <dgm:prSet presAssocID="{596718CF-EA63-4690-8FA4-CD001D80B526}" presName="horz2" presStyleCnt="0"/>
      <dgm:spPr/>
    </dgm:pt>
    <dgm:pt modelId="{1089C344-12D0-41B7-B8B8-8419FEE6CB51}" type="pres">
      <dgm:prSet presAssocID="{596718CF-EA63-4690-8FA4-CD001D80B526}" presName="horzSpace2" presStyleCnt="0"/>
      <dgm:spPr/>
    </dgm:pt>
    <dgm:pt modelId="{90C041BC-4A90-4803-861B-780149426039}" type="pres">
      <dgm:prSet presAssocID="{596718CF-EA63-4690-8FA4-CD001D80B526}" presName="tx2" presStyleLbl="revTx" presStyleIdx="1" presStyleCnt="4"/>
      <dgm:spPr/>
      <dgm:t>
        <a:bodyPr/>
        <a:lstStyle/>
        <a:p>
          <a:endParaRPr lang="de-DE"/>
        </a:p>
      </dgm:t>
    </dgm:pt>
    <dgm:pt modelId="{038975CC-825B-4A59-8055-C6D24E9E90CC}" type="pres">
      <dgm:prSet presAssocID="{596718CF-EA63-4690-8FA4-CD001D80B526}" presName="vert2" presStyleCnt="0"/>
      <dgm:spPr/>
    </dgm:pt>
    <dgm:pt modelId="{C828ABA8-7637-4398-A17A-A4FB49135C89}" type="pres">
      <dgm:prSet presAssocID="{596718CF-EA63-4690-8FA4-CD001D80B526}" presName="thinLine2b" presStyleLbl="callout" presStyleIdx="0" presStyleCnt="3"/>
      <dgm:spPr/>
    </dgm:pt>
    <dgm:pt modelId="{660EE56D-5D60-4959-ACA0-429AEDB367C6}" type="pres">
      <dgm:prSet presAssocID="{596718CF-EA63-4690-8FA4-CD001D80B526}" presName="vertSpace2b" presStyleCnt="0"/>
      <dgm:spPr/>
    </dgm:pt>
    <dgm:pt modelId="{9F76E0AE-43BF-4662-BF69-BB66FE2BF8D5}" type="pres">
      <dgm:prSet presAssocID="{187AAD50-71F3-44A4-A011-3DB3E98BFE02}" presName="horz2" presStyleCnt="0"/>
      <dgm:spPr/>
    </dgm:pt>
    <dgm:pt modelId="{93187F0C-C5B5-42FA-947A-3F3CFE98AF52}" type="pres">
      <dgm:prSet presAssocID="{187AAD50-71F3-44A4-A011-3DB3E98BFE02}" presName="horzSpace2" presStyleCnt="0"/>
      <dgm:spPr/>
    </dgm:pt>
    <dgm:pt modelId="{B56AE4BD-B80D-4300-9692-8ADEE94CFC7C}" type="pres">
      <dgm:prSet presAssocID="{187AAD50-71F3-44A4-A011-3DB3E98BFE02}" presName="tx2" presStyleLbl="revTx" presStyleIdx="2" presStyleCnt="4"/>
      <dgm:spPr/>
      <dgm:t>
        <a:bodyPr/>
        <a:lstStyle/>
        <a:p>
          <a:endParaRPr lang="de-DE"/>
        </a:p>
      </dgm:t>
    </dgm:pt>
    <dgm:pt modelId="{D79A70EB-2135-402F-9610-06438B65B18C}" type="pres">
      <dgm:prSet presAssocID="{187AAD50-71F3-44A4-A011-3DB3E98BFE02}" presName="vert2" presStyleCnt="0"/>
      <dgm:spPr/>
    </dgm:pt>
    <dgm:pt modelId="{07901EC7-4102-4619-AED2-95100B1EB2A2}" type="pres">
      <dgm:prSet presAssocID="{187AAD50-71F3-44A4-A011-3DB3E98BFE02}" presName="thinLine2b" presStyleLbl="callout" presStyleIdx="1" presStyleCnt="3"/>
      <dgm:spPr/>
    </dgm:pt>
    <dgm:pt modelId="{7F3253A6-B6F1-4036-9C1B-FCD21CAB958B}" type="pres">
      <dgm:prSet presAssocID="{187AAD50-71F3-44A4-A011-3DB3E98BFE02}" presName="vertSpace2b" presStyleCnt="0"/>
      <dgm:spPr/>
    </dgm:pt>
    <dgm:pt modelId="{373C5F36-B8F6-48E8-BCC7-F226CB939EB5}" type="pres">
      <dgm:prSet presAssocID="{42C9F48B-9EA1-4677-9672-C8EDEE2AB9CE}" presName="horz2" presStyleCnt="0"/>
      <dgm:spPr/>
    </dgm:pt>
    <dgm:pt modelId="{D0180887-8EED-4330-8930-6615398CC38D}" type="pres">
      <dgm:prSet presAssocID="{42C9F48B-9EA1-4677-9672-C8EDEE2AB9CE}" presName="horzSpace2" presStyleCnt="0"/>
      <dgm:spPr/>
    </dgm:pt>
    <dgm:pt modelId="{D3F1B0BB-E945-49C1-A369-CCE19FDB59B0}" type="pres">
      <dgm:prSet presAssocID="{42C9F48B-9EA1-4677-9672-C8EDEE2AB9CE}" presName="tx2" presStyleLbl="revTx" presStyleIdx="3" presStyleCnt="4"/>
      <dgm:spPr/>
      <dgm:t>
        <a:bodyPr/>
        <a:lstStyle/>
        <a:p>
          <a:endParaRPr lang="de-DE"/>
        </a:p>
      </dgm:t>
    </dgm:pt>
    <dgm:pt modelId="{BC7F89B3-BF91-4F0D-BEC1-FA24851BA69B}" type="pres">
      <dgm:prSet presAssocID="{42C9F48B-9EA1-4677-9672-C8EDEE2AB9CE}" presName="vert2" presStyleCnt="0"/>
      <dgm:spPr/>
    </dgm:pt>
    <dgm:pt modelId="{FFBC2EA3-5FB4-4F46-B8EA-9477E117F41B}" type="pres">
      <dgm:prSet presAssocID="{42C9F48B-9EA1-4677-9672-C8EDEE2AB9CE}" presName="thinLine2b" presStyleLbl="callout" presStyleIdx="2" presStyleCnt="3"/>
      <dgm:spPr/>
    </dgm:pt>
    <dgm:pt modelId="{56FBC4F4-A62E-4203-8DB0-2B8A6F22179E}" type="pres">
      <dgm:prSet presAssocID="{42C9F48B-9EA1-4677-9672-C8EDEE2AB9CE}" presName="vertSpace2b" presStyleCnt="0"/>
      <dgm:spPr/>
    </dgm:pt>
  </dgm:ptLst>
  <dgm:cxnLst>
    <dgm:cxn modelId="{38BB09DE-06A9-49D9-AE31-123A81FEA9FB}" type="presOf" srcId="{42C9F48B-9EA1-4677-9672-C8EDEE2AB9CE}" destId="{D3F1B0BB-E945-49C1-A369-CCE19FDB59B0}" srcOrd="0" destOrd="0" presId="urn:microsoft.com/office/officeart/2008/layout/LinedList"/>
    <dgm:cxn modelId="{2523DEE8-FD50-4CF7-A5C0-192A3AD65457}" type="presOf" srcId="{4D3DB184-D2F0-4DF0-A9B3-CC926F30834C}" destId="{0FE90F2C-CFBB-4C95-81FD-D228B112365B}" srcOrd="0" destOrd="0" presId="urn:microsoft.com/office/officeart/2008/layout/LinedList"/>
    <dgm:cxn modelId="{31EE9EB2-5430-4C57-8DCC-B745140316AC}" srcId="{4D3DB184-D2F0-4DF0-A9B3-CC926F30834C}" destId="{7819F79C-77B0-4E76-917A-15438D04B67D}" srcOrd="0" destOrd="0" parTransId="{BD6D83DE-B59A-47AC-A016-F1E3952F3ED5}" sibTransId="{6221BC48-2911-41C6-984C-767402AEFF9D}"/>
    <dgm:cxn modelId="{86E42CEF-5A37-471E-9FA3-672D9E0B02CC}" srcId="{7819F79C-77B0-4E76-917A-15438D04B67D}" destId="{42C9F48B-9EA1-4677-9672-C8EDEE2AB9CE}" srcOrd="2" destOrd="0" parTransId="{92E13501-6BD9-4A24-9E74-BDA2B9796B99}" sibTransId="{E1C17842-D0F7-41F9-AFDC-8ECBBF77D809}"/>
    <dgm:cxn modelId="{67C848FA-0044-4EAB-ACCA-3E57AB3EF85A}" type="presOf" srcId="{7819F79C-77B0-4E76-917A-15438D04B67D}" destId="{1FECC31A-584D-4022-A717-EBDF5F7DE225}" srcOrd="0" destOrd="0" presId="urn:microsoft.com/office/officeart/2008/layout/LinedList"/>
    <dgm:cxn modelId="{8167BC89-3B2D-4F3D-B78A-F72CE97B192C}" srcId="{7819F79C-77B0-4E76-917A-15438D04B67D}" destId="{596718CF-EA63-4690-8FA4-CD001D80B526}" srcOrd="0" destOrd="0" parTransId="{FFC7580F-0C91-46D0-B900-C5744106E89D}" sibTransId="{15BAEF6B-75D3-4AE9-84DF-0F1D81A985F4}"/>
    <dgm:cxn modelId="{54A4F49A-E5FF-4AD2-BDFA-CF3A6A4C88C7}" type="presOf" srcId="{596718CF-EA63-4690-8FA4-CD001D80B526}" destId="{90C041BC-4A90-4803-861B-780149426039}" srcOrd="0" destOrd="0" presId="urn:microsoft.com/office/officeart/2008/layout/LinedList"/>
    <dgm:cxn modelId="{7B5A1810-BE86-4327-AF6B-1AB97847FAD6}" srcId="{7819F79C-77B0-4E76-917A-15438D04B67D}" destId="{187AAD50-71F3-44A4-A011-3DB3E98BFE02}" srcOrd="1" destOrd="0" parTransId="{482D3464-6F00-411E-950E-70BFE21F0789}" sibTransId="{E732CC60-3F8B-4FD8-A715-64A895D13D0B}"/>
    <dgm:cxn modelId="{A4EF13F9-17C1-4772-9760-9E491916C047}" type="presOf" srcId="{187AAD50-71F3-44A4-A011-3DB3E98BFE02}" destId="{B56AE4BD-B80D-4300-9692-8ADEE94CFC7C}" srcOrd="0" destOrd="0" presId="urn:microsoft.com/office/officeart/2008/layout/LinedList"/>
    <dgm:cxn modelId="{1B680F31-2DB3-4E52-9454-3D6F93094EF3}" type="presParOf" srcId="{0FE90F2C-CFBB-4C95-81FD-D228B112365B}" destId="{16436840-BB2F-4463-B5B5-9DF56FB0836B}" srcOrd="0" destOrd="0" presId="urn:microsoft.com/office/officeart/2008/layout/LinedList"/>
    <dgm:cxn modelId="{228A1C3A-6D06-4BB2-A8BD-B14F7999A278}" type="presParOf" srcId="{0FE90F2C-CFBB-4C95-81FD-D228B112365B}" destId="{6D8A7EFA-8FAC-4CA9-AFC8-40AEA130ADB3}" srcOrd="1" destOrd="0" presId="urn:microsoft.com/office/officeart/2008/layout/LinedList"/>
    <dgm:cxn modelId="{8ADCE697-4743-4E60-A735-DE4532CA2737}" type="presParOf" srcId="{6D8A7EFA-8FAC-4CA9-AFC8-40AEA130ADB3}" destId="{1FECC31A-584D-4022-A717-EBDF5F7DE225}" srcOrd="0" destOrd="0" presId="urn:microsoft.com/office/officeart/2008/layout/LinedList"/>
    <dgm:cxn modelId="{F8438635-5FF4-44E7-B6E8-23CEFFC4AD4F}" type="presParOf" srcId="{6D8A7EFA-8FAC-4CA9-AFC8-40AEA130ADB3}" destId="{AD738C07-0655-406F-A618-975E5E715ABB}" srcOrd="1" destOrd="0" presId="urn:microsoft.com/office/officeart/2008/layout/LinedList"/>
    <dgm:cxn modelId="{512812DF-B3AA-4546-ACC2-64554F5257ED}" type="presParOf" srcId="{AD738C07-0655-406F-A618-975E5E715ABB}" destId="{F06D622F-C206-463C-A385-E1B74FE8E2D9}" srcOrd="0" destOrd="0" presId="urn:microsoft.com/office/officeart/2008/layout/LinedList"/>
    <dgm:cxn modelId="{2A7D3E1A-32DC-4483-A40C-85095717D460}" type="presParOf" srcId="{AD738C07-0655-406F-A618-975E5E715ABB}" destId="{5E9BCC2E-7DA0-4B3D-BDAE-086A89C6A867}" srcOrd="1" destOrd="0" presId="urn:microsoft.com/office/officeart/2008/layout/LinedList"/>
    <dgm:cxn modelId="{D05FE9DB-D457-4BA9-8368-D52016ADB7BC}" type="presParOf" srcId="{5E9BCC2E-7DA0-4B3D-BDAE-086A89C6A867}" destId="{1089C344-12D0-41B7-B8B8-8419FEE6CB51}" srcOrd="0" destOrd="0" presId="urn:microsoft.com/office/officeart/2008/layout/LinedList"/>
    <dgm:cxn modelId="{73AB7050-8E59-4CDE-AB34-49ACB15A57B5}" type="presParOf" srcId="{5E9BCC2E-7DA0-4B3D-BDAE-086A89C6A867}" destId="{90C041BC-4A90-4803-861B-780149426039}" srcOrd="1" destOrd="0" presId="urn:microsoft.com/office/officeart/2008/layout/LinedList"/>
    <dgm:cxn modelId="{63A43BB8-B459-464E-8A9E-2161613B867A}" type="presParOf" srcId="{5E9BCC2E-7DA0-4B3D-BDAE-086A89C6A867}" destId="{038975CC-825B-4A59-8055-C6D24E9E90CC}" srcOrd="2" destOrd="0" presId="urn:microsoft.com/office/officeart/2008/layout/LinedList"/>
    <dgm:cxn modelId="{24445CBE-92E8-412F-8D6C-D4C3745F8D93}" type="presParOf" srcId="{AD738C07-0655-406F-A618-975E5E715ABB}" destId="{C828ABA8-7637-4398-A17A-A4FB49135C89}" srcOrd="2" destOrd="0" presId="urn:microsoft.com/office/officeart/2008/layout/LinedList"/>
    <dgm:cxn modelId="{55956629-6B76-4714-BA14-78A433CEF4D4}" type="presParOf" srcId="{AD738C07-0655-406F-A618-975E5E715ABB}" destId="{660EE56D-5D60-4959-ACA0-429AEDB367C6}" srcOrd="3" destOrd="0" presId="urn:microsoft.com/office/officeart/2008/layout/LinedList"/>
    <dgm:cxn modelId="{02167F9A-4B66-4209-A901-A838882C209E}" type="presParOf" srcId="{AD738C07-0655-406F-A618-975E5E715ABB}" destId="{9F76E0AE-43BF-4662-BF69-BB66FE2BF8D5}" srcOrd="4" destOrd="0" presId="urn:microsoft.com/office/officeart/2008/layout/LinedList"/>
    <dgm:cxn modelId="{E71D7F48-90AB-47B2-A028-B46DBB158502}" type="presParOf" srcId="{9F76E0AE-43BF-4662-BF69-BB66FE2BF8D5}" destId="{93187F0C-C5B5-42FA-947A-3F3CFE98AF52}" srcOrd="0" destOrd="0" presId="urn:microsoft.com/office/officeart/2008/layout/LinedList"/>
    <dgm:cxn modelId="{3F0FC8B3-C85B-4DAB-B712-ABC17B2D3FCC}" type="presParOf" srcId="{9F76E0AE-43BF-4662-BF69-BB66FE2BF8D5}" destId="{B56AE4BD-B80D-4300-9692-8ADEE94CFC7C}" srcOrd="1" destOrd="0" presId="urn:microsoft.com/office/officeart/2008/layout/LinedList"/>
    <dgm:cxn modelId="{94233324-C24D-40AC-9A0F-47310F0A4C6A}" type="presParOf" srcId="{9F76E0AE-43BF-4662-BF69-BB66FE2BF8D5}" destId="{D79A70EB-2135-402F-9610-06438B65B18C}" srcOrd="2" destOrd="0" presId="urn:microsoft.com/office/officeart/2008/layout/LinedList"/>
    <dgm:cxn modelId="{6CBDAF51-9832-4BAC-A1B4-71F5610C3234}" type="presParOf" srcId="{AD738C07-0655-406F-A618-975E5E715ABB}" destId="{07901EC7-4102-4619-AED2-95100B1EB2A2}" srcOrd="5" destOrd="0" presId="urn:microsoft.com/office/officeart/2008/layout/LinedList"/>
    <dgm:cxn modelId="{7EBAD498-8813-4E27-B268-5E0079578E46}" type="presParOf" srcId="{AD738C07-0655-406F-A618-975E5E715ABB}" destId="{7F3253A6-B6F1-4036-9C1B-FCD21CAB958B}" srcOrd="6" destOrd="0" presId="urn:microsoft.com/office/officeart/2008/layout/LinedList"/>
    <dgm:cxn modelId="{3348ED60-08B4-4D3A-9B6D-1677FCB92D75}" type="presParOf" srcId="{AD738C07-0655-406F-A618-975E5E715ABB}" destId="{373C5F36-B8F6-48E8-BCC7-F226CB939EB5}" srcOrd="7" destOrd="0" presId="urn:microsoft.com/office/officeart/2008/layout/LinedList"/>
    <dgm:cxn modelId="{631AC6E8-5935-48D9-B4EF-021B0DEF4035}" type="presParOf" srcId="{373C5F36-B8F6-48E8-BCC7-F226CB939EB5}" destId="{D0180887-8EED-4330-8930-6615398CC38D}" srcOrd="0" destOrd="0" presId="urn:microsoft.com/office/officeart/2008/layout/LinedList"/>
    <dgm:cxn modelId="{B7D21C55-7005-4CDB-9995-EA960505966A}" type="presParOf" srcId="{373C5F36-B8F6-48E8-BCC7-F226CB939EB5}" destId="{D3F1B0BB-E945-49C1-A369-CCE19FDB59B0}" srcOrd="1" destOrd="0" presId="urn:microsoft.com/office/officeart/2008/layout/LinedList"/>
    <dgm:cxn modelId="{09C83570-305F-47C5-A50C-0CAA38F57640}" type="presParOf" srcId="{373C5F36-B8F6-48E8-BCC7-F226CB939EB5}" destId="{BC7F89B3-BF91-4F0D-BEC1-FA24851BA69B}" srcOrd="2" destOrd="0" presId="urn:microsoft.com/office/officeart/2008/layout/LinedList"/>
    <dgm:cxn modelId="{1279F0C1-BFCC-4B13-9615-2CB8BC8D361B}" type="presParOf" srcId="{AD738C07-0655-406F-A618-975E5E715ABB}" destId="{FFBC2EA3-5FB4-4F46-B8EA-9477E117F41B}" srcOrd="8" destOrd="0" presId="urn:microsoft.com/office/officeart/2008/layout/LinedList"/>
    <dgm:cxn modelId="{B441A81F-1B2B-4268-BE3F-9190A559E119}" type="presParOf" srcId="{AD738C07-0655-406F-A618-975E5E715ABB}" destId="{56FBC4F4-A62E-4203-8DB0-2B8A6F22179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DB184-D2F0-4DF0-A9B3-CC926F3083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1CC1B1A-74F1-420A-BA21-5C8766E75B0F}">
      <dgm:prSet custT="1"/>
      <dgm:spPr/>
      <dgm:t>
        <a:bodyPr/>
        <a:lstStyle/>
        <a:p>
          <a:r>
            <a:rPr lang="en-US" sz="2400" dirty="0" smtClean="0"/>
            <a:t>Numerous environ-mental issues throughout the entire product life cycle: </a:t>
          </a:r>
          <a:endParaRPr lang="en-US" sz="2400" dirty="0"/>
        </a:p>
      </dgm:t>
    </dgm:pt>
    <dgm:pt modelId="{4685AF51-4AD0-46A9-B4DB-97CDE363AF7C}" type="parTrans" cxnId="{E6026E88-124B-4875-AB4B-1F4DEEEF0C22}">
      <dgm:prSet/>
      <dgm:spPr/>
      <dgm:t>
        <a:bodyPr/>
        <a:lstStyle/>
        <a:p>
          <a:endParaRPr lang="de-DE" sz="2400"/>
        </a:p>
      </dgm:t>
    </dgm:pt>
    <dgm:pt modelId="{619EDB6A-C82D-4B9C-AF5B-4E251B9671A2}" type="sibTrans" cxnId="{E6026E88-124B-4875-AB4B-1F4DEEEF0C22}">
      <dgm:prSet/>
      <dgm:spPr/>
      <dgm:t>
        <a:bodyPr/>
        <a:lstStyle/>
        <a:p>
          <a:endParaRPr lang="de-DE" sz="2400"/>
        </a:p>
      </dgm:t>
    </dgm:pt>
    <dgm:pt modelId="{2C9C909E-BC30-4173-BFD8-278E2B799DAA}">
      <dgm:prSet custT="1"/>
      <dgm:spPr/>
      <dgm:t>
        <a:bodyPr/>
        <a:lstStyle/>
        <a:p>
          <a:r>
            <a:rPr lang="en-US" sz="2000" dirty="0" smtClean="0"/>
            <a:t>Lack of resource efficient designs of appliances and processes </a:t>
          </a:r>
          <a:endParaRPr lang="en-US" sz="2000" dirty="0"/>
        </a:p>
      </dgm:t>
    </dgm:pt>
    <dgm:pt modelId="{C7C0DF70-19F5-4131-BE36-24354B87920F}" type="parTrans" cxnId="{BB062B9E-3381-4EA6-84B2-6E8577F2F917}">
      <dgm:prSet/>
      <dgm:spPr/>
      <dgm:t>
        <a:bodyPr/>
        <a:lstStyle/>
        <a:p>
          <a:endParaRPr lang="de-DE" sz="2400"/>
        </a:p>
      </dgm:t>
    </dgm:pt>
    <dgm:pt modelId="{4F48621E-3F25-41EC-9454-9C2B5A61C4DA}" type="sibTrans" cxnId="{BB062B9E-3381-4EA6-84B2-6E8577F2F917}">
      <dgm:prSet/>
      <dgm:spPr/>
      <dgm:t>
        <a:bodyPr/>
        <a:lstStyle/>
        <a:p>
          <a:endParaRPr lang="de-DE" sz="2400"/>
        </a:p>
      </dgm:t>
    </dgm:pt>
    <dgm:pt modelId="{6D0EBA91-C223-470C-B3BB-806BF690314B}">
      <dgm:prSet custT="1"/>
      <dgm:spPr/>
      <dgm:t>
        <a:bodyPr/>
        <a:lstStyle/>
        <a:p>
          <a:r>
            <a:rPr lang="en-US" sz="2000" smtClean="0"/>
            <a:t>Increased use of raw material </a:t>
          </a:r>
          <a:endParaRPr lang="en-US" sz="2000" dirty="0"/>
        </a:p>
      </dgm:t>
    </dgm:pt>
    <dgm:pt modelId="{62EAE57A-ECBA-4BCF-B968-38A77FAF2066}" type="parTrans" cxnId="{D9887F71-3015-4422-B5A7-C8AB0469C412}">
      <dgm:prSet/>
      <dgm:spPr/>
      <dgm:t>
        <a:bodyPr/>
        <a:lstStyle/>
        <a:p>
          <a:endParaRPr lang="de-DE" sz="2400"/>
        </a:p>
      </dgm:t>
    </dgm:pt>
    <dgm:pt modelId="{2F28E9BD-BF4A-4402-A82F-566E09ECD17C}" type="sibTrans" cxnId="{D9887F71-3015-4422-B5A7-C8AB0469C412}">
      <dgm:prSet/>
      <dgm:spPr/>
      <dgm:t>
        <a:bodyPr/>
        <a:lstStyle/>
        <a:p>
          <a:endParaRPr lang="de-DE" sz="2400"/>
        </a:p>
      </dgm:t>
    </dgm:pt>
    <dgm:pt modelId="{AE8AC566-49F3-4098-9C30-FEA652AD1CB6}">
      <dgm:prSet custT="1"/>
      <dgm:spPr/>
      <dgm:t>
        <a:bodyPr/>
        <a:lstStyle/>
        <a:p>
          <a:r>
            <a:rPr lang="en-US" sz="2000" b="1" dirty="0" smtClean="0"/>
            <a:t>Overproduction</a:t>
          </a:r>
          <a:r>
            <a:rPr lang="en-US" sz="2000" dirty="0" smtClean="0"/>
            <a:t> </a:t>
          </a:r>
          <a:endParaRPr lang="en-US" sz="2000" dirty="0"/>
        </a:p>
      </dgm:t>
    </dgm:pt>
    <dgm:pt modelId="{0A50477C-87F2-4C28-AEBA-7AD59ABF273C}" type="parTrans" cxnId="{890E4D9B-3A8A-4E0A-817B-847B4ECF34A7}">
      <dgm:prSet/>
      <dgm:spPr/>
      <dgm:t>
        <a:bodyPr/>
        <a:lstStyle/>
        <a:p>
          <a:endParaRPr lang="de-DE" sz="2400"/>
        </a:p>
      </dgm:t>
    </dgm:pt>
    <dgm:pt modelId="{111F0E15-C552-4522-9D92-2FB763467F12}" type="sibTrans" cxnId="{890E4D9B-3A8A-4E0A-817B-847B4ECF34A7}">
      <dgm:prSet/>
      <dgm:spPr/>
      <dgm:t>
        <a:bodyPr/>
        <a:lstStyle/>
        <a:p>
          <a:endParaRPr lang="de-DE" sz="2400"/>
        </a:p>
      </dgm:t>
    </dgm:pt>
    <dgm:pt modelId="{FC6F3222-F507-4DCC-80B5-D5D50EF57E5C}">
      <dgm:prSet custT="1"/>
      <dgm:spPr/>
      <dgm:t>
        <a:bodyPr/>
        <a:lstStyle/>
        <a:p>
          <a:r>
            <a:rPr lang="en-US" sz="2000" dirty="0" smtClean="0"/>
            <a:t>Use of hazardous materials. </a:t>
          </a:r>
          <a:endParaRPr lang="en-US" sz="2000" dirty="0"/>
        </a:p>
      </dgm:t>
    </dgm:pt>
    <dgm:pt modelId="{3C5D4DA4-1A58-4536-AFA6-6C429129518D}" type="parTrans" cxnId="{FCF33353-F78F-4907-9E03-543375FAC2A6}">
      <dgm:prSet/>
      <dgm:spPr/>
      <dgm:t>
        <a:bodyPr/>
        <a:lstStyle/>
        <a:p>
          <a:endParaRPr lang="de-DE" sz="2400"/>
        </a:p>
      </dgm:t>
    </dgm:pt>
    <dgm:pt modelId="{0BCF257E-0476-4356-AB5B-989F0E76019D}" type="sibTrans" cxnId="{FCF33353-F78F-4907-9E03-543375FAC2A6}">
      <dgm:prSet/>
      <dgm:spPr/>
      <dgm:t>
        <a:bodyPr/>
        <a:lstStyle/>
        <a:p>
          <a:endParaRPr lang="de-DE" sz="2400"/>
        </a:p>
      </dgm:t>
    </dgm:pt>
    <dgm:pt modelId="{57218EEC-BE15-45F5-AC93-89C4DB583861}">
      <dgm:prSet custT="1"/>
      <dgm:spPr/>
      <dgm:t>
        <a:bodyPr/>
        <a:lstStyle/>
        <a:p>
          <a:r>
            <a:rPr lang="en-US" sz="2000" dirty="0" smtClean="0"/>
            <a:t>Costly processes for dismantling and </a:t>
          </a:r>
          <a:r>
            <a:rPr lang="de-DE" sz="2000" dirty="0" err="1" smtClean="0"/>
            <a:t>recycling</a:t>
          </a:r>
          <a:endParaRPr lang="de-DE" sz="2000" dirty="0" smtClean="0"/>
        </a:p>
      </dgm:t>
    </dgm:pt>
    <dgm:pt modelId="{8B9E0632-915E-4B23-A829-92112F577793}" type="parTrans" cxnId="{B5BBB29B-B374-49A4-80B4-0E6E901CDAEB}">
      <dgm:prSet/>
      <dgm:spPr/>
      <dgm:t>
        <a:bodyPr/>
        <a:lstStyle/>
        <a:p>
          <a:endParaRPr lang="de-DE" sz="2400"/>
        </a:p>
      </dgm:t>
    </dgm:pt>
    <dgm:pt modelId="{D5A15D27-8791-4CE3-9AE6-0131815018E9}" type="sibTrans" cxnId="{B5BBB29B-B374-49A4-80B4-0E6E901CDAEB}">
      <dgm:prSet/>
      <dgm:spPr/>
      <dgm:t>
        <a:bodyPr/>
        <a:lstStyle/>
        <a:p>
          <a:endParaRPr lang="de-DE" sz="2400"/>
        </a:p>
      </dgm:t>
    </dgm:pt>
    <dgm:pt modelId="{987E480A-1343-4BA9-B37F-69010235B566}">
      <dgm:prSet custT="1"/>
      <dgm:spPr/>
      <dgm:t>
        <a:bodyPr/>
        <a:lstStyle/>
        <a:p>
          <a:r>
            <a:rPr lang="en-US" sz="2000" noProof="0" dirty="0" smtClean="0"/>
            <a:t>Off-shore</a:t>
          </a:r>
          <a:r>
            <a:rPr lang="de-DE" sz="2000" dirty="0" smtClean="0"/>
            <a:t> </a:t>
          </a:r>
          <a:r>
            <a:rPr lang="de-DE" sz="2000" dirty="0" err="1" smtClean="0"/>
            <a:t>production</a:t>
          </a:r>
          <a:r>
            <a:rPr lang="de-DE" sz="2000" dirty="0" smtClean="0"/>
            <a:t> = </a:t>
          </a:r>
          <a:r>
            <a:rPr lang="en-US" sz="2000" dirty="0" smtClean="0"/>
            <a:t>increasing energy demand (coal-fired power stations!) / </a:t>
          </a:r>
          <a:r>
            <a:rPr lang="de-DE" sz="2000" dirty="0" err="1" smtClean="0"/>
            <a:t>transportation</a:t>
          </a:r>
          <a:r>
            <a:rPr lang="de-DE" sz="2000" dirty="0" smtClean="0"/>
            <a:t> </a:t>
          </a:r>
          <a:r>
            <a:rPr lang="de-DE" sz="2000" dirty="0" err="1" smtClean="0"/>
            <a:t>emissions</a:t>
          </a:r>
          <a:endParaRPr lang="de-DE" sz="2000" dirty="0" smtClean="0"/>
        </a:p>
      </dgm:t>
    </dgm:pt>
    <dgm:pt modelId="{1695091E-4898-463E-94B2-747F46C747B3}" type="parTrans" cxnId="{9E79F2C8-745B-4470-B0E1-F65BEFC5FE03}">
      <dgm:prSet/>
      <dgm:spPr/>
      <dgm:t>
        <a:bodyPr/>
        <a:lstStyle/>
        <a:p>
          <a:endParaRPr lang="de-DE" sz="2400"/>
        </a:p>
      </dgm:t>
    </dgm:pt>
    <dgm:pt modelId="{BDEAE53A-A67F-4665-850B-7239CAF8E77F}" type="sibTrans" cxnId="{9E79F2C8-745B-4470-B0E1-F65BEFC5FE03}">
      <dgm:prSet/>
      <dgm:spPr/>
      <dgm:t>
        <a:bodyPr/>
        <a:lstStyle/>
        <a:p>
          <a:endParaRPr lang="de-DE" sz="2400"/>
        </a:p>
      </dgm:t>
    </dgm:pt>
    <dgm:pt modelId="{0FE90F2C-CFBB-4C95-81FD-D228B112365B}" type="pres">
      <dgm:prSet presAssocID="{4D3DB184-D2F0-4DF0-A9B3-CC926F30834C}" presName="vert0" presStyleCnt="0">
        <dgm:presLayoutVars>
          <dgm:dir/>
          <dgm:animOne val="branch"/>
          <dgm:animLvl val="lvl"/>
        </dgm:presLayoutVars>
      </dgm:prSet>
      <dgm:spPr/>
    </dgm:pt>
    <dgm:pt modelId="{F404CBDE-B9C1-423C-9D6F-269B6E932F99}" type="pres">
      <dgm:prSet presAssocID="{01CC1B1A-74F1-420A-BA21-5C8766E75B0F}" presName="thickLine" presStyleLbl="alignNode1" presStyleIdx="0" presStyleCnt="1"/>
      <dgm:spPr/>
    </dgm:pt>
    <dgm:pt modelId="{21E898E8-D07E-44EC-9B47-4FAD4C5CF9D7}" type="pres">
      <dgm:prSet presAssocID="{01CC1B1A-74F1-420A-BA21-5C8766E75B0F}" presName="horz1" presStyleCnt="0"/>
      <dgm:spPr/>
    </dgm:pt>
    <dgm:pt modelId="{9ACD0063-6C40-4842-8C51-8218CD7405EE}" type="pres">
      <dgm:prSet presAssocID="{01CC1B1A-74F1-420A-BA21-5C8766E75B0F}" presName="tx1" presStyleLbl="revTx" presStyleIdx="0" presStyleCnt="7"/>
      <dgm:spPr/>
      <dgm:t>
        <a:bodyPr/>
        <a:lstStyle/>
        <a:p>
          <a:endParaRPr lang="de-DE"/>
        </a:p>
      </dgm:t>
    </dgm:pt>
    <dgm:pt modelId="{DB86ECB2-16D7-45B9-B6F5-83992973488F}" type="pres">
      <dgm:prSet presAssocID="{01CC1B1A-74F1-420A-BA21-5C8766E75B0F}" presName="vert1" presStyleCnt="0"/>
      <dgm:spPr/>
    </dgm:pt>
    <dgm:pt modelId="{1B16BF4F-F791-48C8-AF94-AD6BDE81F5DA}" type="pres">
      <dgm:prSet presAssocID="{2C9C909E-BC30-4173-BFD8-278E2B799DAA}" presName="vertSpace2a" presStyleCnt="0"/>
      <dgm:spPr/>
    </dgm:pt>
    <dgm:pt modelId="{CC900CDB-750D-43CA-966E-F415CC3FA77D}" type="pres">
      <dgm:prSet presAssocID="{2C9C909E-BC30-4173-BFD8-278E2B799DAA}" presName="horz2" presStyleCnt="0"/>
      <dgm:spPr/>
    </dgm:pt>
    <dgm:pt modelId="{4BAA8B54-CA72-4CBC-B466-40D0200F241F}" type="pres">
      <dgm:prSet presAssocID="{2C9C909E-BC30-4173-BFD8-278E2B799DAA}" presName="horzSpace2" presStyleCnt="0"/>
      <dgm:spPr/>
    </dgm:pt>
    <dgm:pt modelId="{713C74C9-AB79-4ADA-B482-99734D1ADB35}" type="pres">
      <dgm:prSet presAssocID="{2C9C909E-BC30-4173-BFD8-278E2B799DAA}" presName="tx2" presStyleLbl="revTx" presStyleIdx="1" presStyleCnt="7"/>
      <dgm:spPr/>
      <dgm:t>
        <a:bodyPr/>
        <a:lstStyle/>
        <a:p>
          <a:endParaRPr lang="de-DE"/>
        </a:p>
      </dgm:t>
    </dgm:pt>
    <dgm:pt modelId="{382C31B5-20BC-4062-936D-128C97F8C922}" type="pres">
      <dgm:prSet presAssocID="{2C9C909E-BC30-4173-BFD8-278E2B799DAA}" presName="vert2" presStyleCnt="0"/>
      <dgm:spPr/>
    </dgm:pt>
    <dgm:pt modelId="{41D39481-9DF7-48ED-9424-CF1DA5DEF1A7}" type="pres">
      <dgm:prSet presAssocID="{2C9C909E-BC30-4173-BFD8-278E2B799DAA}" presName="thinLine2b" presStyleLbl="callout" presStyleIdx="0" presStyleCnt="6"/>
      <dgm:spPr/>
    </dgm:pt>
    <dgm:pt modelId="{EF996683-124A-4D2F-A870-FD263FD8F67E}" type="pres">
      <dgm:prSet presAssocID="{2C9C909E-BC30-4173-BFD8-278E2B799DAA}" presName="vertSpace2b" presStyleCnt="0"/>
      <dgm:spPr/>
    </dgm:pt>
    <dgm:pt modelId="{11047F0F-8CFF-4BE3-A952-FD1E17EA8CE5}" type="pres">
      <dgm:prSet presAssocID="{6D0EBA91-C223-470C-B3BB-806BF690314B}" presName="horz2" presStyleCnt="0"/>
      <dgm:spPr/>
    </dgm:pt>
    <dgm:pt modelId="{05AD6AD0-5C4F-4219-82B8-02289290653A}" type="pres">
      <dgm:prSet presAssocID="{6D0EBA91-C223-470C-B3BB-806BF690314B}" presName="horzSpace2" presStyleCnt="0"/>
      <dgm:spPr/>
    </dgm:pt>
    <dgm:pt modelId="{1F64677C-A760-4A5B-994B-BB0FC5537387}" type="pres">
      <dgm:prSet presAssocID="{6D0EBA91-C223-470C-B3BB-806BF690314B}" presName="tx2" presStyleLbl="revTx" presStyleIdx="2" presStyleCnt="7"/>
      <dgm:spPr/>
    </dgm:pt>
    <dgm:pt modelId="{CD64F23A-97C9-405B-99D7-0FA22BDC70CB}" type="pres">
      <dgm:prSet presAssocID="{6D0EBA91-C223-470C-B3BB-806BF690314B}" presName="vert2" presStyleCnt="0"/>
      <dgm:spPr/>
    </dgm:pt>
    <dgm:pt modelId="{552F0F7A-575F-423F-84F0-E964B8363085}" type="pres">
      <dgm:prSet presAssocID="{6D0EBA91-C223-470C-B3BB-806BF690314B}" presName="thinLine2b" presStyleLbl="callout" presStyleIdx="1" presStyleCnt="6"/>
      <dgm:spPr/>
    </dgm:pt>
    <dgm:pt modelId="{D14E85D2-C66E-4182-B118-13F50FFEBA36}" type="pres">
      <dgm:prSet presAssocID="{6D0EBA91-C223-470C-B3BB-806BF690314B}" presName="vertSpace2b" presStyleCnt="0"/>
      <dgm:spPr/>
    </dgm:pt>
    <dgm:pt modelId="{4D135878-A1D2-4F38-A6FB-D188EAF576A0}" type="pres">
      <dgm:prSet presAssocID="{AE8AC566-49F3-4098-9C30-FEA652AD1CB6}" presName="horz2" presStyleCnt="0"/>
      <dgm:spPr/>
    </dgm:pt>
    <dgm:pt modelId="{7BDFB849-9DD6-473E-8434-E80AA97C6F16}" type="pres">
      <dgm:prSet presAssocID="{AE8AC566-49F3-4098-9C30-FEA652AD1CB6}" presName="horzSpace2" presStyleCnt="0"/>
      <dgm:spPr/>
    </dgm:pt>
    <dgm:pt modelId="{A80064CF-8CA3-401E-A322-11924F36C83D}" type="pres">
      <dgm:prSet presAssocID="{AE8AC566-49F3-4098-9C30-FEA652AD1CB6}" presName="tx2" presStyleLbl="revTx" presStyleIdx="3" presStyleCnt="7"/>
      <dgm:spPr/>
      <dgm:t>
        <a:bodyPr/>
        <a:lstStyle/>
        <a:p>
          <a:endParaRPr lang="de-DE"/>
        </a:p>
      </dgm:t>
    </dgm:pt>
    <dgm:pt modelId="{DF01A223-B118-4CEF-B88B-BB8B78FB8AF9}" type="pres">
      <dgm:prSet presAssocID="{AE8AC566-49F3-4098-9C30-FEA652AD1CB6}" presName="vert2" presStyleCnt="0"/>
      <dgm:spPr/>
    </dgm:pt>
    <dgm:pt modelId="{95EDDF7B-4979-4582-BC68-C66F7239FA1F}" type="pres">
      <dgm:prSet presAssocID="{AE8AC566-49F3-4098-9C30-FEA652AD1CB6}" presName="thinLine2b" presStyleLbl="callout" presStyleIdx="2" presStyleCnt="6"/>
      <dgm:spPr/>
    </dgm:pt>
    <dgm:pt modelId="{64664144-15D0-410B-8311-7D6F5F647DA4}" type="pres">
      <dgm:prSet presAssocID="{AE8AC566-49F3-4098-9C30-FEA652AD1CB6}" presName="vertSpace2b" presStyleCnt="0"/>
      <dgm:spPr/>
    </dgm:pt>
    <dgm:pt modelId="{23D24D99-3F9B-41F4-80A1-B0FEB757E352}" type="pres">
      <dgm:prSet presAssocID="{FC6F3222-F507-4DCC-80B5-D5D50EF57E5C}" presName="horz2" presStyleCnt="0"/>
      <dgm:spPr/>
    </dgm:pt>
    <dgm:pt modelId="{16C2A4A4-D7FA-4302-99C3-6ECE4745B3ED}" type="pres">
      <dgm:prSet presAssocID="{FC6F3222-F507-4DCC-80B5-D5D50EF57E5C}" presName="horzSpace2" presStyleCnt="0"/>
      <dgm:spPr/>
    </dgm:pt>
    <dgm:pt modelId="{AF96D062-796D-4B6E-B5DB-62D14136F252}" type="pres">
      <dgm:prSet presAssocID="{FC6F3222-F507-4DCC-80B5-D5D50EF57E5C}" presName="tx2" presStyleLbl="revTx" presStyleIdx="4" presStyleCnt="7"/>
      <dgm:spPr/>
      <dgm:t>
        <a:bodyPr/>
        <a:lstStyle/>
        <a:p>
          <a:endParaRPr lang="de-DE"/>
        </a:p>
      </dgm:t>
    </dgm:pt>
    <dgm:pt modelId="{3726A790-5A2B-4FF8-89F7-BF7E3270451C}" type="pres">
      <dgm:prSet presAssocID="{FC6F3222-F507-4DCC-80B5-D5D50EF57E5C}" presName="vert2" presStyleCnt="0"/>
      <dgm:spPr/>
    </dgm:pt>
    <dgm:pt modelId="{5F6DF6C3-D9CE-4F6D-B3CB-84946C2AB179}" type="pres">
      <dgm:prSet presAssocID="{FC6F3222-F507-4DCC-80B5-D5D50EF57E5C}" presName="thinLine2b" presStyleLbl="callout" presStyleIdx="3" presStyleCnt="6"/>
      <dgm:spPr/>
    </dgm:pt>
    <dgm:pt modelId="{87FD17D3-7F07-49E0-843D-5DF7306DA183}" type="pres">
      <dgm:prSet presAssocID="{FC6F3222-F507-4DCC-80B5-D5D50EF57E5C}" presName="vertSpace2b" presStyleCnt="0"/>
      <dgm:spPr/>
    </dgm:pt>
    <dgm:pt modelId="{8B884E3D-620F-4288-B4CB-EE451F8BDA5E}" type="pres">
      <dgm:prSet presAssocID="{57218EEC-BE15-45F5-AC93-89C4DB583861}" presName="horz2" presStyleCnt="0"/>
      <dgm:spPr/>
    </dgm:pt>
    <dgm:pt modelId="{5E17AA46-ECD8-4F3C-AC0F-3C8D8F7C3B85}" type="pres">
      <dgm:prSet presAssocID="{57218EEC-BE15-45F5-AC93-89C4DB583861}" presName="horzSpace2" presStyleCnt="0"/>
      <dgm:spPr/>
    </dgm:pt>
    <dgm:pt modelId="{1DC97A38-C85F-4356-8188-23D27FE0BC36}" type="pres">
      <dgm:prSet presAssocID="{57218EEC-BE15-45F5-AC93-89C4DB583861}" presName="tx2" presStyleLbl="revTx" presStyleIdx="5" presStyleCnt="7"/>
      <dgm:spPr/>
      <dgm:t>
        <a:bodyPr/>
        <a:lstStyle/>
        <a:p>
          <a:endParaRPr lang="de-DE"/>
        </a:p>
      </dgm:t>
    </dgm:pt>
    <dgm:pt modelId="{E7BFAE15-88B1-422C-916F-2053902A8F3A}" type="pres">
      <dgm:prSet presAssocID="{57218EEC-BE15-45F5-AC93-89C4DB583861}" presName="vert2" presStyleCnt="0"/>
      <dgm:spPr/>
    </dgm:pt>
    <dgm:pt modelId="{0AD799FC-C0CC-4C1E-AB02-58A051C0CEDC}" type="pres">
      <dgm:prSet presAssocID="{57218EEC-BE15-45F5-AC93-89C4DB583861}" presName="thinLine2b" presStyleLbl="callout" presStyleIdx="4" presStyleCnt="6"/>
      <dgm:spPr/>
    </dgm:pt>
    <dgm:pt modelId="{F07124D8-9159-4DC6-868D-5B2C940C7E24}" type="pres">
      <dgm:prSet presAssocID="{57218EEC-BE15-45F5-AC93-89C4DB583861}" presName="vertSpace2b" presStyleCnt="0"/>
      <dgm:spPr/>
    </dgm:pt>
    <dgm:pt modelId="{5F501C49-F00E-4313-A146-58D7451E77E9}" type="pres">
      <dgm:prSet presAssocID="{987E480A-1343-4BA9-B37F-69010235B566}" presName="horz2" presStyleCnt="0"/>
      <dgm:spPr/>
    </dgm:pt>
    <dgm:pt modelId="{550C3950-5EEA-40C4-BC88-80C617F97739}" type="pres">
      <dgm:prSet presAssocID="{987E480A-1343-4BA9-B37F-69010235B566}" presName="horzSpace2" presStyleCnt="0"/>
      <dgm:spPr/>
    </dgm:pt>
    <dgm:pt modelId="{62F0040D-D872-4D7D-9234-08C17B92C6A3}" type="pres">
      <dgm:prSet presAssocID="{987E480A-1343-4BA9-B37F-69010235B566}" presName="tx2" presStyleLbl="revTx" presStyleIdx="6" presStyleCnt="7"/>
      <dgm:spPr/>
      <dgm:t>
        <a:bodyPr/>
        <a:lstStyle/>
        <a:p>
          <a:endParaRPr lang="de-DE"/>
        </a:p>
      </dgm:t>
    </dgm:pt>
    <dgm:pt modelId="{1371FD25-D09B-4043-AF3D-E565BF3F0A6A}" type="pres">
      <dgm:prSet presAssocID="{987E480A-1343-4BA9-B37F-69010235B566}" presName="vert2" presStyleCnt="0"/>
      <dgm:spPr/>
    </dgm:pt>
    <dgm:pt modelId="{39C7BEE6-69B1-4805-8DAA-70B1DFC722FB}" type="pres">
      <dgm:prSet presAssocID="{987E480A-1343-4BA9-B37F-69010235B566}" presName="thinLine2b" presStyleLbl="callout" presStyleIdx="5" presStyleCnt="6"/>
      <dgm:spPr/>
    </dgm:pt>
    <dgm:pt modelId="{9E3BDD1F-3AB9-47B4-BFE3-7C76986C94B0}" type="pres">
      <dgm:prSet presAssocID="{987E480A-1343-4BA9-B37F-69010235B566}" presName="vertSpace2b" presStyleCnt="0"/>
      <dgm:spPr/>
    </dgm:pt>
  </dgm:ptLst>
  <dgm:cxnLst>
    <dgm:cxn modelId="{E6026E88-124B-4875-AB4B-1F4DEEEF0C22}" srcId="{4D3DB184-D2F0-4DF0-A9B3-CC926F30834C}" destId="{01CC1B1A-74F1-420A-BA21-5C8766E75B0F}" srcOrd="0" destOrd="0" parTransId="{4685AF51-4AD0-46A9-B4DB-97CDE363AF7C}" sibTransId="{619EDB6A-C82D-4B9C-AF5B-4E251B9671A2}"/>
    <dgm:cxn modelId="{BB062B9E-3381-4EA6-84B2-6E8577F2F917}" srcId="{01CC1B1A-74F1-420A-BA21-5C8766E75B0F}" destId="{2C9C909E-BC30-4173-BFD8-278E2B799DAA}" srcOrd="0" destOrd="0" parTransId="{C7C0DF70-19F5-4131-BE36-24354B87920F}" sibTransId="{4F48621E-3F25-41EC-9454-9C2B5A61C4DA}"/>
    <dgm:cxn modelId="{669E7BDF-F931-46BC-BDC1-9849D52CC4F6}" type="presOf" srcId="{57218EEC-BE15-45F5-AC93-89C4DB583861}" destId="{1DC97A38-C85F-4356-8188-23D27FE0BC36}" srcOrd="0" destOrd="0" presId="urn:microsoft.com/office/officeart/2008/layout/LinedList"/>
    <dgm:cxn modelId="{890E4D9B-3A8A-4E0A-817B-847B4ECF34A7}" srcId="{01CC1B1A-74F1-420A-BA21-5C8766E75B0F}" destId="{AE8AC566-49F3-4098-9C30-FEA652AD1CB6}" srcOrd="2" destOrd="0" parTransId="{0A50477C-87F2-4C28-AEBA-7AD59ABF273C}" sibTransId="{111F0E15-C552-4522-9D92-2FB763467F12}"/>
    <dgm:cxn modelId="{85710035-FAF7-4B0E-A6C2-BC456CF50592}" type="presOf" srcId="{2C9C909E-BC30-4173-BFD8-278E2B799DAA}" destId="{713C74C9-AB79-4ADA-B482-99734D1ADB35}" srcOrd="0" destOrd="0" presId="urn:microsoft.com/office/officeart/2008/layout/LinedList"/>
    <dgm:cxn modelId="{9E79F2C8-745B-4470-B0E1-F65BEFC5FE03}" srcId="{01CC1B1A-74F1-420A-BA21-5C8766E75B0F}" destId="{987E480A-1343-4BA9-B37F-69010235B566}" srcOrd="5" destOrd="0" parTransId="{1695091E-4898-463E-94B2-747F46C747B3}" sibTransId="{BDEAE53A-A67F-4665-850B-7239CAF8E77F}"/>
    <dgm:cxn modelId="{E8304698-DBC0-40CD-A039-A1A520444774}" type="presOf" srcId="{01CC1B1A-74F1-420A-BA21-5C8766E75B0F}" destId="{9ACD0063-6C40-4842-8C51-8218CD7405EE}" srcOrd="0" destOrd="0" presId="urn:microsoft.com/office/officeart/2008/layout/LinedList"/>
    <dgm:cxn modelId="{B5BBB29B-B374-49A4-80B4-0E6E901CDAEB}" srcId="{01CC1B1A-74F1-420A-BA21-5C8766E75B0F}" destId="{57218EEC-BE15-45F5-AC93-89C4DB583861}" srcOrd="4" destOrd="0" parTransId="{8B9E0632-915E-4B23-A829-92112F577793}" sibTransId="{D5A15D27-8791-4CE3-9AE6-0131815018E9}"/>
    <dgm:cxn modelId="{6FFA5065-627D-4B11-A26E-A4616D0665B1}" type="presOf" srcId="{4D3DB184-D2F0-4DF0-A9B3-CC926F30834C}" destId="{0FE90F2C-CFBB-4C95-81FD-D228B112365B}" srcOrd="0" destOrd="0" presId="urn:microsoft.com/office/officeart/2008/layout/LinedList"/>
    <dgm:cxn modelId="{D9887F71-3015-4422-B5A7-C8AB0469C412}" srcId="{01CC1B1A-74F1-420A-BA21-5C8766E75B0F}" destId="{6D0EBA91-C223-470C-B3BB-806BF690314B}" srcOrd="1" destOrd="0" parTransId="{62EAE57A-ECBA-4BCF-B968-38A77FAF2066}" sibTransId="{2F28E9BD-BF4A-4402-A82F-566E09ECD17C}"/>
    <dgm:cxn modelId="{FCF33353-F78F-4907-9E03-543375FAC2A6}" srcId="{01CC1B1A-74F1-420A-BA21-5C8766E75B0F}" destId="{FC6F3222-F507-4DCC-80B5-D5D50EF57E5C}" srcOrd="3" destOrd="0" parTransId="{3C5D4DA4-1A58-4536-AFA6-6C429129518D}" sibTransId="{0BCF257E-0476-4356-AB5B-989F0E76019D}"/>
    <dgm:cxn modelId="{8ED8D30C-C981-4443-96B9-BCA12D66278B}" type="presOf" srcId="{987E480A-1343-4BA9-B37F-69010235B566}" destId="{62F0040D-D872-4D7D-9234-08C17B92C6A3}" srcOrd="0" destOrd="0" presId="urn:microsoft.com/office/officeart/2008/layout/LinedList"/>
    <dgm:cxn modelId="{85A13D59-AD7C-4363-BA19-CA430E59DF01}" type="presOf" srcId="{FC6F3222-F507-4DCC-80B5-D5D50EF57E5C}" destId="{AF96D062-796D-4B6E-B5DB-62D14136F252}" srcOrd="0" destOrd="0" presId="urn:microsoft.com/office/officeart/2008/layout/LinedList"/>
    <dgm:cxn modelId="{A6C99920-03F3-419F-9C9A-1ADFCA06F800}" type="presOf" srcId="{AE8AC566-49F3-4098-9C30-FEA652AD1CB6}" destId="{A80064CF-8CA3-401E-A322-11924F36C83D}" srcOrd="0" destOrd="0" presId="urn:microsoft.com/office/officeart/2008/layout/LinedList"/>
    <dgm:cxn modelId="{94FA7FB5-59D8-49B2-AB2A-368BB017B8CF}" type="presOf" srcId="{6D0EBA91-C223-470C-B3BB-806BF690314B}" destId="{1F64677C-A760-4A5B-994B-BB0FC5537387}" srcOrd="0" destOrd="0" presId="urn:microsoft.com/office/officeart/2008/layout/LinedList"/>
    <dgm:cxn modelId="{825AA5CF-377C-43D5-B2C4-401D5B52F369}" type="presParOf" srcId="{0FE90F2C-CFBB-4C95-81FD-D228B112365B}" destId="{F404CBDE-B9C1-423C-9D6F-269B6E932F99}" srcOrd="0" destOrd="0" presId="urn:microsoft.com/office/officeart/2008/layout/LinedList"/>
    <dgm:cxn modelId="{D0DAA4F3-EB77-4004-9B85-74E132CCB74C}" type="presParOf" srcId="{0FE90F2C-CFBB-4C95-81FD-D228B112365B}" destId="{21E898E8-D07E-44EC-9B47-4FAD4C5CF9D7}" srcOrd="1" destOrd="0" presId="urn:microsoft.com/office/officeart/2008/layout/LinedList"/>
    <dgm:cxn modelId="{C64536F9-D789-44FA-A8C8-097B64D9B585}" type="presParOf" srcId="{21E898E8-D07E-44EC-9B47-4FAD4C5CF9D7}" destId="{9ACD0063-6C40-4842-8C51-8218CD7405EE}" srcOrd="0" destOrd="0" presId="urn:microsoft.com/office/officeart/2008/layout/LinedList"/>
    <dgm:cxn modelId="{6362CCEE-29A8-4BBB-86E5-5274FA20D096}" type="presParOf" srcId="{21E898E8-D07E-44EC-9B47-4FAD4C5CF9D7}" destId="{DB86ECB2-16D7-45B9-B6F5-83992973488F}" srcOrd="1" destOrd="0" presId="urn:microsoft.com/office/officeart/2008/layout/LinedList"/>
    <dgm:cxn modelId="{1185C0BB-EE78-4B91-AFC7-534EA6717225}" type="presParOf" srcId="{DB86ECB2-16D7-45B9-B6F5-83992973488F}" destId="{1B16BF4F-F791-48C8-AF94-AD6BDE81F5DA}" srcOrd="0" destOrd="0" presId="urn:microsoft.com/office/officeart/2008/layout/LinedList"/>
    <dgm:cxn modelId="{FB9262DB-3963-4399-84E5-54D3587F7704}" type="presParOf" srcId="{DB86ECB2-16D7-45B9-B6F5-83992973488F}" destId="{CC900CDB-750D-43CA-966E-F415CC3FA77D}" srcOrd="1" destOrd="0" presId="urn:microsoft.com/office/officeart/2008/layout/LinedList"/>
    <dgm:cxn modelId="{91205F98-AB9D-4B0F-8D9C-3D4ECE002462}" type="presParOf" srcId="{CC900CDB-750D-43CA-966E-F415CC3FA77D}" destId="{4BAA8B54-CA72-4CBC-B466-40D0200F241F}" srcOrd="0" destOrd="0" presId="urn:microsoft.com/office/officeart/2008/layout/LinedList"/>
    <dgm:cxn modelId="{C329FA86-9DA9-4A86-AD9A-8F3EBE5884AC}" type="presParOf" srcId="{CC900CDB-750D-43CA-966E-F415CC3FA77D}" destId="{713C74C9-AB79-4ADA-B482-99734D1ADB35}" srcOrd="1" destOrd="0" presId="urn:microsoft.com/office/officeart/2008/layout/LinedList"/>
    <dgm:cxn modelId="{9DAD8077-58F5-4945-83DD-C0E613C95D4C}" type="presParOf" srcId="{CC900CDB-750D-43CA-966E-F415CC3FA77D}" destId="{382C31B5-20BC-4062-936D-128C97F8C922}" srcOrd="2" destOrd="0" presId="urn:microsoft.com/office/officeart/2008/layout/LinedList"/>
    <dgm:cxn modelId="{359DE537-2728-4B0C-BB10-2226B08896FB}" type="presParOf" srcId="{DB86ECB2-16D7-45B9-B6F5-83992973488F}" destId="{41D39481-9DF7-48ED-9424-CF1DA5DEF1A7}" srcOrd="2" destOrd="0" presId="urn:microsoft.com/office/officeart/2008/layout/LinedList"/>
    <dgm:cxn modelId="{47D5F448-ECE3-4409-952C-D1D72C7C90B0}" type="presParOf" srcId="{DB86ECB2-16D7-45B9-B6F5-83992973488F}" destId="{EF996683-124A-4D2F-A870-FD263FD8F67E}" srcOrd="3" destOrd="0" presId="urn:microsoft.com/office/officeart/2008/layout/LinedList"/>
    <dgm:cxn modelId="{92FD5885-4ADA-4F9A-BFCF-6B19B2E970E7}" type="presParOf" srcId="{DB86ECB2-16D7-45B9-B6F5-83992973488F}" destId="{11047F0F-8CFF-4BE3-A952-FD1E17EA8CE5}" srcOrd="4" destOrd="0" presId="urn:microsoft.com/office/officeart/2008/layout/LinedList"/>
    <dgm:cxn modelId="{CB1E0971-19D9-4F05-862B-9C30A7655B23}" type="presParOf" srcId="{11047F0F-8CFF-4BE3-A952-FD1E17EA8CE5}" destId="{05AD6AD0-5C4F-4219-82B8-02289290653A}" srcOrd="0" destOrd="0" presId="urn:microsoft.com/office/officeart/2008/layout/LinedList"/>
    <dgm:cxn modelId="{17D31D32-C2EC-4593-A6FC-D2809F015651}" type="presParOf" srcId="{11047F0F-8CFF-4BE3-A952-FD1E17EA8CE5}" destId="{1F64677C-A760-4A5B-994B-BB0FC5537387}" srcOrd="1" destOrd="0" presId="urn:microsoft.com/office/officeart/2008/layout/LinedList"/>
    <dgm:cxn modelId="{87E1F865-6D67-441B-980F-32427FE19A75}" type="presParOf" srcId="{11047F0F-8CFF-4BE3-A952-FD1E17EA8CE5}" destId="{CD64F23A-97C9-405B-99D7-0FA22BDC70CB}" srcOrd="2" destOrd="0" presId="urn:microsoft.com/office/officeart/2008/layout/LinedList"/>
    <dgm:cxn modelId="{D727C93B-9CB1-49A1-BE0A-0F026337936D}" type="presParOf" srcId="{DB86ECB2-16D7-45B9-B6F5-83992973488F}" destId="{552F0F7A-575F-423F-84F0-E964B8363085}" srcOrd="5" destOrd="0" presId="urn:microsoft.com/office/officeart/2008/layout/LinedList"/>
    <dgm:cxn modelId="{D1C9C8BC-79BE-44C4-BBF9-73E3438FA4E7}" type="presParOf" srcId="{DB86ECB2-16D7-45B9-B6F5-83992973488F}" destId="{D14E85D2-C66E-4182-B118-13F50FFEBA36}" srcOrd="6" destOrd="0" presId="urn:microsoft.com/office/officeart/2008/layout/LinedList"/>
    <dgm:cxn modelId="{F6B5E723-96D3-4F81-9AC1-E192780D4B6F}" type="presParOf" srcId="{DB86ECB2-16D7-45B9-B6F5-83992973488F}" destId="{4D135878-A1D2-4F38-A6FB-D188EAF576A0}" srcOrd="7" destOrd="0" presId="urn:microsoft.com/office/officeart/2008/layout/LinedList"/>
    <dgm:cxn modelId="{45425735-39EA-4F77-B6A7-4DCB609752AF}" type="presParOf" srcId="{4D135878-A1D2-4F38-A6FB-D188EAF576A0}" destId="{7BDFB849-9DD6-473E-8434-E80AA97C6F16}" srcOrd="0" destOrd="0" presId="urn:microsoft.com/office/officeart/2008/layout/LinedList"/>
    <dgm:cxn modelId="{1C333951-9CB1-44E1-BB97-D37B1160F115}" type="presParOf" srcId="{4D135878-A1D2-4F38-A6FB-D188EAF576A0}" destId="{A80064CF-8CA3-401E-A322-11924F36C83D}" srcOrd="1" destOrd="0" presId="urn:microsoft.com/office/officeart/2008/layout/LinedList"/>
    <dgm:cxn modelId="{848873CE-8D70-48DF-8700-B889B072527A}" type="presParOf" srcId="{4D135878-A1D2-4F38-A6FB-D188EAF576A0}" destId="{DF01A223-B118-4CEF-B88B-BB8B78FB8AF9}" srcOrd="2" destOrd="0" presId="urn:microsoft.com/office/officeart/2008/layout/LinedList"/>
    <dgm:cxn modelId="{05F33048-2DB5-4210-8F79-1CC4D18EA209}" type="presParOf" srcId="{DB86ECB2-16D7-45B9-B6F5-83992973488F}" destId="{95EDDF7B-4979-4582-BC68-C66F7239FA1F}" srcOrd="8" destOrd="0" presId="urn:microsoft.com/office/officeart/2008/layout/LinedList"/>
    <dgm:cxn modelId="{C4BC19EC-ADB9-42EC-84E4-C5BAA579C290}" type="presParOf" srcId="{DB86ECB2-16D7-45B9-B6F5-83992973488F}" destId="{64664144-15D0-410B-8311-7D6F5F647DA4}" srcOrd="9" destOrd="0" presId="urn:microsoft.com/office/officeart/2008/layout/LinedList"/>
    <dgm:cxn modelId="{35F146C5-9121-4EA3-A1D6-6C6C29648900}" type="presParOf" srcId="{DB86ECB2-16D7-45B9-B6F5-83992973488F}" destId="{23D24D99-3F9B-41F4-80A1-B0FEB757E352}" srcOrd="10" destOrd="0" presId="urn:microsoft.com/office/officeart/2008/layout/LinedList"/>
    <dgm:cxn modelId="{12C0DD42-6E6F-4D00-BD48-33EF682AA4F8}" type="presParOf" srcId="{23D24D99-3F9B-41F4-80A1-B0FEB757E352}" destId="{16C2A4A4-D7FA-4302-99C3-6ECE4745B3ED}" srcOrd="0" destOrd="0" presId="urn:microsoft.com/office/officeart/2008/layout/LinedList"/>
    <dgm:cxn modelId="{37A9E73F-59E3-4BFC-8620-69F6271E9661}" type="presParOf" srcId="{23D24D99-3F9B-41F4-80A1-B0FEB757E352}" destId="{AF96D062-796D-4B6E-B5DB-62D14136F252}" srcOrd="1" destOrd="0" presId="urn:microsoft.com/office/officeart/2008/layout/LinedList"/>
    <dgm:cxn modelId="{D02203A4-AD76-44B1-A935-32B23CDFABEC}" type="presParOf" srcId="{23D24D99-3F9B-41F4-80A1-B0FEB757E352}" destId="{3726A790-5A2B-4FF8-89F7-BF7E3270451C}" srcOrd="2" destOrd="0" presId="urn:microsoft.com/office/officeart/2008/layout/LinedList"/>
    <dgm:cxn modelId="{B735E64E-006D-4A52-82C9-2BD5E930B9BB}" type="presParOf" srcId="{DB86ECB2-16D7-45B9-B6F5-83992973488F}" destId="{5F6DF6C3-D9CE-4F6D-B3CB-84946C2AB179}" srcOrd="11" destOrd="0" presId="urn:microsoft.com/office/officeart/2008/layout/LinedList"/>
    <dgm:cxn modelId="{B6081C57-81FA-4EE5-A6CA-1F646F60143B}" type="presParOf" srcId="{DB86ECB2-16D7-45B9-B6F5-83992973488F}" destId="{87FD17D3-7F07-49E0-843D-5DF7306DA183}" srcOrd="12" destOrd="0" presId="urn:microsoft.com/office/officeart/2008/layout/LinedList"/>
    <dgm:cxn modelId="{AAF72615-6D76-4E26-BA9A-04CBE58FD63F}" type="presParOf" srcId="{DB86ECB2-16D7-45B9-B6F5-83992973488F}" destId="{8B884E3D-620F-4288-B4CB-EE451F8BDA5E}" srcOrd="13" destOrd="0" presId="urn:microsoft.com/office/officeart/2008/layout/LinedList"/>
    <dgm:cxn modelId="{EE331006-C422-4900-A1FC-7F3BB9A2C7F3}" type="presParOf" srcId="{8B884E3D-620F-4288-B4CB-EE451F8BDA5E}" destId="{5E17AA46-ECD8-4F3C-AC0F-3C8D8F7C3B85}" srcOrd="0" destOrd="0" presId="urn:microsoft.com/office/officeart/2008/layout/LinedList"/>
    <dgm:cxn modelId="{6ECABAF6-4669-4E9A-80C0-BE249DB71739}" type="presParOf" srcId="{8B884E3D-620F-4288-B4CB-EE451F8BDA5E}" destId="{1DC97A38-C85F-4356-8188-23D27FE0BC36}" srcOrd="1" destOrd="0" presId="urn:microsoft.com/office/officeart/2008/layout/LinedList"/>
    <dgm:cxn modelId="{DB97809D-C084-4A70-8EEF-3C9E8DE1A37F}" type="presParOf" srcId="{8B884E3D-620F-4288-B4CB-EE451F8BDA5E}" destId="{E7BFAE15-88B1-422C-916F-2053902A8F3A}" srcOrd="2" destOrd="0" presId="urn:microsoft.com/office/officeart/2008/layout/LinedList"/>
    <dgm:cxn modelId="{1D837E6B-3211-4304-A329-0700BA3A8EB8}" type="presParOf" srcId="{DB86ECB2-16D7-45B9-B6F5-83992973488F}" destId="{0AD799FC-C0CC-4C1E-AB02-58A051C0CEDC}" srcOrd="14" destOrd="0" presId="urn:microsoft.com/office/officeart/2008/layout/LinedList"/>
    <dgm:cxn modelId="{7B72B14E-92F9-4663-BAB4-9BA86F01F29C}" type="presParOf" srcId="{DB86ECB2-16D7-45B9-B6F5-83992973488F}" destId="{F07124D8-9159-4DC6-868D-5B2C940C7E24}" srcOrd="15" destOrd="0" presId="urn:microsoft.com/office/officeart/2008/layout/LinedList"/>
    <dgm:cxn modelId="{54037347-F4DC-41AC-A2D2-CE97C0A87ABA}" type="presParOf" srcId="{DB86ECB2-16D7-45B9-B6F5-83992973488F}" destId="{5F501C49-F00E-4313-A146-58D7451E77E9}" srcOrd="16" destOrd="0" presId="urn:microsoft.com/office/officeart/2008/layout/LinedList"/>
    <dgm:cxn modelId="{92FC121B-67F7-4E0C-B335-06B17C533BAF}" type="presParOf" srcId="{5F501C49-F00E-4313-A146-58D7451E77E9}" destId="{550C3950-5EEA-40C4-BC88-80C617F97739}" srcOrd="0" destOrd="0" presId="urn:microsoft.com/office/officeart/2008/layout/LinedList"/>
    <dgm:cxn modelId="{BF74DF3D-456A-48F9-847D-0D3116E8CB2C}" type="presParOf" srcId="{5F501C49-F00E-4313-A146-58D7451E77E9}" destId="{62F0040D-D872-4D7D-9234-08C17B92C6A3}" srcOrd="1" destOrd="0" presId="urn:microsoft.com/office/officeart/2008/layout/LinedList"/>
    <dgm:cxn modelId="{3C594DA9-CFD1-42C7-A90B-F6821512FBD6}" type="presParOf" srcId="{5F501C49-F00E-4313-A146-58D7451E77E9}" destId="{1371FD25-D09B-4043-AF3D-E565BF3F0A6A}" srcOrd="2" destOrd="0" presId="urn:microsoft.com/office/officeart/2008/layout/LinedList"/>
    <dgm:cxn modelId="{78693196-3A9A-49EB-8284-D34A16926E51}" type="presParOf" srcId="{DB86ECB2-16D7-45B9-B6F5-83992973488F}" destId="{39C7BEE6-69B1-4805-8DAA-70B1DFC722FB}" srcOrd="17" destOrd="0" presId="urn:microsoft.com/office/officeart/2008/layout/LinedList"/>
    <dgm:cxn modelId="{E6072E89-4E99-4D82-9A47-9C1E847597D0}" type="presParOf" srcId="{DB86ECB2-16D7-45B9-B6F5-83992973488F}" destId="{9E3BDD1F-3AB9-47B4-BFE3-7C76986C94B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7D002-1804-409E-9345-E07DAD380916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1D40F1A7-1C2D-4613-B119-81F810E2A5F2}">
      <dgm:prSet/>
      <dgm:spPr/>
      <dgm:t>
        <a:bodyPr/>
        <a:lstStyle/>
        <a:p>
          <a:pPr rtl="0"/>
          <a:r>
            <a:rPr lang="en-US" dirty="0" smtClean="0"/>
            <a:t>De-materialization of economy:</a:t>
          </a:r>
          <a:endParaRPr lang="de-DE" dirty="0"/>
        </a:p>
      </dgm:t>
    </dgm:pt>
    <dgm:pt modelId="{C8EA5544-E39F-43C7-9095-336FF5021F6B}" type="parTrans" cxnId="{62EABFEC-1DDD-4E47-9E9B-C1A83172BEC6}">
      <dgm:prSet/>
      <dgm:spPr/>
      <dgm:t>
        <a:bodyPr/>
        <a:lstStyle/>
        <a:p>
          <a:endParaRPr lang="de-DE"/>
        </a:p>
      </dgm:t>
    </dgm:pt>
    <dgm:pt modelId="{B1100E79-A3EA-46E3-B42F-552AB24BBED7}" type="sibTrans" cxnId="{62EABFEC-1DDD-4E47-9E9B-C1A83172BEC6}">
      <dgm:prSet/>
      <dgm:spPr/>
      <dgm:t>
        <a:bodyPr/>
        <a:lstStyle/>
        <a:p>
          <a:endParaRPr lang="de-DE"/>
        </a:p>
      </dgm:t>
    </dgm:pt>
    <dgm:pt modelId="{6B9813B4-7F1A-43B0-9AD5-3B9DEB0C96E4}">
      <dgm:prSet/>
      <dgm:spPr/>
      <dgm:t>
        <a:bodyPr anchor="t"/>
        <a:lstStyle/>
        <a:p>
          <a:pPr rtl="0"/>
          <a:r>
            <a:rPr lang="en-US" dirty="0" smtClean="0"/>
            <a:t>Decreasing number of products in the market</a:t>
          </a:r>
          <a:endParaRPr lang="de-DE" dirty="0"/>
        </a:p>
      </dgm:t>
    </dgm:pt>
    <dgm:pt modelId="{648F5F61-0C03-4DC8-BA48-5B266AB543DD}" type="parTrans" cxnId="{2C895C85-01F3-4504-A176-F796D306829A}">
      <dgm:prSet/>
      <dgm:spPr/>
      <dgm:t>
        <a:bodyPr/>
        <a:lstStyle/>
        <a:p>
          <a:endParaRPr lang="de-DE"/>
        </a:p>
      </dgm:t>
    </dgm:pt>
    <dgm:pt modelId="{73F39F69-EB52-4A58-B58A-6B3B18110B94}" type="sibTrans" cxnId="{2C895C85-01F3-4504-A176-F796D306829A}">
      <dgm:prSet/>
      <dgm:spPr/>
      <dgm:t>
        <a:bodyPr/>
        <a:lstStyle/>
        <a:p>
          <a:endParaRPr lang="de-DE"/>
        </a:p>
      </dgm:t>
    </dgm:pt>
    <dgm:pt modelId="{B82B4B72-C9F9-4271-AF62-6A6BB8416A61}">
      <dgm:prSet/>
      <dgm:spPr/>
      <dgm:t>
        <a:bodyPr anchor="t"/>
        <a:lstStyle/>
        <a:p>
          <a:pPr rtl="0"/>
          <a:r>
            <a:rPr lang="de-DE" smtClean="0"/>
            <a:t>Total Resource reduction etc. </a:t>
          </a:r>
          <a:endParaRPr lang="de-DE"/>
        </a:p>
      </dgm:t>
    </dgm:pt>
    <dgm:pt modelId="{1258DFCD-4525-4CA1-86A9-7BB7C1AD2F6B}" type="parTrans" cxnId="{43DB1290-459D-45C9-A43D-960D13BABBFC}">
      <dgm:prSet/>
      <dgm:spPr/>
      <dgm:t>
        <a:bodyPr/>
        <a:lstStyle/>
        <a:p>
          <a:endParaRPr lang="de-DE"/>
        </a:p>
      </dgm:t>
    </dgm:pt>
    <dgm:pt modelId="{78074553-4CDC-4627-BB52-8FBB1818259C}" type="sibTrans" cxnId="{43DB1290-459D-45C9-A43D-960D13BABBFC}">
      <dgm:prSet/>
      <dgm:spPr/>
      <dgm:t>
        <a:bodyPr/>
        <a:lstStyle/>
        <a:p>
          <a:endParaRPr lang="de-DE"/>
        </a:p>
      </dgm:t>
    </dgm:pt>
    <dgm:pt modelId="{D69CFA13-9A15-493F-B74A-B0DC8F0E4C2A}">
      <dgm:prSet/>
      <dgm:spPr/>
      <dgm:t>
        <a:bodyPr anchor="t"/>
        <a:lstStyle/>
        <a:p>
          <a:pPr rtl="0"/>
          <a:r>
            <a:rPr lang="en-US" smtClean="0"/>
            <a:t>Higher responsibility of companies for their offered PSS</a:t>
          </a:r>
          <a:endParaRPr lang="de-DE"/>
        </a:p>
      </dgm:t>
    </dgm:pt>
    <dgm:pt modelId="{E40A7E5B-316F-4A6F-876B-63EE79F9AA34}" type="parTrans" cxnId="{F788C87A-F706-4F72-B1FD-BC63974914C9}">
      <dgm:prSet/>
      <dgm:spPr/>
      <dgm:t>
        <a:bodyPr/>
        <a:lstStyle/>
        <a:p>
          <a:endParaRPr lang="de-DE"/>
        </a:p>
      </dgm:t>
    </dgm:pt>
    <dgm:pt modelId="{49C7395A-EA5A-47EF-A974-08F9A8A83ABF}" type="sibTrans" cxnId="{F788C87A-F706-4F72-B1FD-BC63974914C9}">
      <dgm:prSet/>
      <dgm:spPr/>
      <dgm:t>
        <a:bodyPr/>
        <a:lstStyle/>
        <a:p>
          <a:endParaRPr lang="de-DE"/>
        </a:p>
      </dgm:t>
    </dgm:pt>
    <dgm:pt modelId="{B1B69A48-A075-4D91-9521-231DF258FD5E}">
      <dgm:prSet/>
      <dgm:spPr/>
      <dgm:t>
        <a:bodyPr anchor="t"/>
        <a:lstStyle/>
        <a:p>
          <a:pPr rtl="0"/>
          <a:r>
            <a:rPr lang="en-US" dirty="0" smtClean="0"/>
            <a:t>Higher probability that companies take back, upgrade, refurbish and reuse their products</a:t>
          </a:r>
          <a:endParaRPr lang="de-DE" dirty="0"/>
        </a:p>
      </dgm:t>
    </dgm:pt>
    <dgm:pt modelId="{0B3E7D23-CE5F-49D5-BD28-7F6487176153}" type="parTrans" cxnId="{5D324985-87C8-428D-8E2E-F28AAFADC028}">
      <dgm:prSet/>
      <dgm:spPr/>
      <dgm:t>
        <a:bodyPr/>
        <a:lstStyle/>
        <a:p>
          <a:endParaRPr lang="de-DE"/>
        </a:p>
      </dgm:t>
    </dgm:pt>
    <dgm:pt modelId="{EF081846-C269-4BB3-BF74-14765BEC934D}" type="sibTrans" cxnId="{5D324985-87C8-428D-8E2E-F28AAFADC028}">
      <dgm:prSet/>
      <dgm:spPr/>
      <dgm:t>
        <a:bodyPr/>
        <a:lstStyle/>
        <a:p>
          <a:endParaRPr lang="de-DE"/>
        </a:p>
      </dgm:t>
    </dgm:pt>
    <dgm:pt modelId="{1D75EAB7-4D02-4489-99B1-D1BB5FDF2300}">
      <dgm:prSet/>
      <dgm:spPr/>
      <dgm:t>
        <a:bodyPr anchor="t"/>
        <a:lstStyle/>
        <a:p>
          <a:pPr rtl="0"/>
          <a:r>
            <a:rPr lang="en-US" dirty="0" smtClean="0"/>
            <a:t>Economic interest to extend material life, such as recycling, energy recovery or composting</a:t>
          </a:r>
          <a:endParaRPr lang="de-DE" dirty="0"/>
        </a:p>
      </dgm:t>
    </dgm:pt>
    <dgm:pt modelId="{11B5852B-3096-45DD-BA3D-37EE9DD7AAC8}" type="parTrans" cxnId="{0D526AA6-1F98-4B2E-89EC-CB983A23F9F5}">
      <dgm:prSet/>
      <dgm:spPr/>
      <dgm:t>
        <a:bodyPr/>
        <a:lstStyle/>
        <a:p>
          <a:endParaRPr lang="de-DE"/>
        </a:p>
      </dgm:t>
    </dgm:pt>
    <dgm:pt modelId="{A4378477-F819-4247-9D44-0E47713941AD}" type="sibTrans" cxnId="{0D526AA6-1F98-4B2E-89EC-CB983A23F9F5}">
      <dgm:prSet/>
      <dgm:spPr/>
      <dgm:t>
        <a:bodyPr/>
        <a:lstStyle/>
        <a:p>
          <a:endParaRPr lang="de-DE"/>
        </a:p>
      </dgm:t>
    </dgm:pt>
    <dgm:pt modelId="{8B2F6979-61C3-4FA2-B107-DFCF6A44DE80}">
      <dgm:prSet/>
      <dgm:spPr/>
      <dgm:t>
        <a:bodyPr anchor="t"/>
        <a:lstStyle/>
        <a:p>
          <a:pPr rtl="0"/>
          <a:r>
            <a:rPr lang="en-US" smtClean="0"/>
            <a:t>New ways for companies to influence </a:t>
          </a:r>
          <a:r>
            <a:rPr lang="de-DE" smtClean="0"/>
            <a:t> stake-holder relationships.</a:t>
          </a:r>
          <a:endParaRPr lang="de-DE"/>
        </a:p>
      </dgm:t>
    </dgm:pt>
    <dgm:pt modelId="{818DEBD6-93F9-476B-9162-1011F02874AC}" type="parTrans" cxnId="{78304C08-6B4B-49D7-8DBD-ACF46F03E77E}">
      <dgm:prSet/>
      <dgm:spPr/>
      <dgm:t>
        <a:bodyPr/>
        <a:lstStyle/>
        <a:p>
          <a:endParaRPr lang="de-DE"/>
        </a:p>
      </dgm:t>
    </dgm:pt>
    <dgm:pt modelId="{1AF391D1-8F2B-4DC5-8A82-277D05D77651}" type="sibTrans" cxnId="{78304C08-6B4B-49D7-8DBD-ACF46F03E77E}">
      <dgm:prSet/>
      <dgm:spPr/>
      <dgm:t>
        <a:bodyPr/>
        <a:lstStyle/>
        <a:p>
          <a:endParaRPr lang="de-DE"/>
        </a:p>
      </dgm:t>
    </dgm:pt>
    <dgm:pt modelId="{02D76850-F192-442A-8963-26E3AC503FB0}">
      <dgm:prSet/>
      <dgm:spPr/>
      <dgm:t>
        <a:bodyPr anchor="t"/>
        <a:lstStyle/>
        <a:p>
          <a:pPr rtl="0"/>
          <a:r>
            <a:rPr lang="en-US" smtClean="0"/>
            <a:t>Consumers can more easily learn about environmental </a:t>
          </a:r>
          <a:r>
            <a:rPr lang="de-DE" smtClean="0"/>
            <a:t>features of products / environmental use of product</a:t>
          </a:r>
          <a:endParaRPr lang="de-DE"/>
        </a:p>
      </dgm:t>
    </dgm:pt>
    <dgm:pt modelId="{637D0C60-0611-4046-9EF3-C292BD8843CA}" type="parTrans" cxnId="{2CD70AEB-689B-46B6-A97F-F141458D9300}">
      <dgm:prSet/>
      <dgm:spPr/>
      <dgm:t>
        <a:bodyPr/>
        <a:lstStyle/>
        <a:p>
          <a:endParaRPr lang="de-DE"/>
        </a:p>
      </dgm:t>
    </dgm:pt>
    <dgm:pt modelId="{826EA219-911D-4EB9-8BB0-18AF3F18FC63}" type="sibTrans" cxnId="{2CD70AEB-689B-46B6-A97F-F141458D9300}">
      <dgm:prSet/>
      <dgm:spPr/>
      <dgm:t>
        <a:bodyPr/>
        <a:lstStyle/>
        <a:p>
          <a:endParaRPr lang="de-DE"/>
        </a:p>
      </dgm:t>
    </dgm:pt>
    <dgm:pt modelId="{B7BC7A56-B55A-4F58-BBD6-706D36187EE0}" type="pres">
      <dgm:prSet presAssocID="{C137D002-1804-409E-9345-E07DAD380916}" presName="composite" presStyleCnt="0">
        <dgm:presLayoutVars>
          <dgm:chMax val="1"/>
          <dgm:dir/>
          <dgm:resizeHandles val="exact"/>
        </dgm:presLayoutVars>
      </dgm:prSet>
      <dgm:spPr/>
    </dgm:pt>
    <dgm:pt modelId="{A24D5A1C-F081-42E0-ABC2-6162F3563C68}" type="pres">
      <dgm:prSet presAssocID="{1D40F1A7-1C2D-4613-B119-81F810E2A5F2}" presName="roof" presStyleLbl="dkBgShp" presStyleIdx="0" presStyleCnt="2" custScaleY="45914"/>
      <dgm:spPr/>
    </dgm:pt>
    <dgm:pt modelId="{5B67C61D-0D03-472C-A48E-5563628076AF}" type="pres">
      <dgm:prSet presAssocID="{1D40F1A7-1C2D-4613-B119-81F810E2A5F2}" presName="pillars" presStyleCnt="0"/>
      <dgm:spPr/>
    </dgm:pt>
    <dgm:pt modelId="{801EA94E-121D-4CFF-8E03-1824D545AF4B}" type="pres">
      <dgm:prSet presAssocID="{1D40F1A7-1C2D-4613-B119-81F810E2A5F2}" presName="pillar1" presStyleLbl="node1" presStyleIdx="0" presStyleCnt="3" custScaleY="112878" custLinFactNeighborY="-53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015063-59CC-4DFB-8C53-851A2F79CEE6}" type="pres">
      <dgm:prSet presAssocID="{D69CFA13-9A15-493F-B74A-B0DC8F0E4C2A}" presName="pillarX" presStyleLbl="node1" presStyleIdx="1" presStyleCnt="3" custScaleY="112878" custLinFactNeighborY="-53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51D0AC-852E-41A0-BBAF-0F2B6F805C79}" type="pres">
      <dgm:prSet presAssocID="{8B2F6979-61C3-4FA2-B107-DFCF6A44DE80}" presName="pillarX" presStyleLbl="node1" presStyleIdx="2" presStyleCnt="3" custScaleY="112878" custLinFactNeighborY="-53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8CDEFF-D9A4-4592-AB98-CB5B5A4FB5AD}" type="pres">
      <dgm:prSet presAssocID="{1D40F1A7-1C2D-4613-B119-81F810E2A5F2}" presName="base" presStyleLbl="dkBgShp" presStyleIdx="1" presStyleCnt="2"/>
      <dgm:spPr/>
    </dgm:pt>
  </dgm:ptLst>
  <dgm:cxnLst>
    <dgm:cxn modelId="{8944AAEF-BF85-4E62-B49C-93D79F70772A}" type="presOf" srcId="{B82B4B72-C9F9-4271-AF62-6A6BB8416A61}" destId="{801EA94E-121D-4CFF-8E03-1824D545AF4B}" srcOrd="0" destOrd="1" presId="urn:microsoft.com/office/officeart/2005/8/layout/hList3"/>
    <dgm:cxn modelId="{2CD70AEB-689B-46B6-A97F-F141458D9300}" srcId="{8B2F6979-61C3-4FA2-B107-DFCF6A44DE80}" destId="{02D76850-F192-442A-8963-26E3AC503FB0}" srcOrd="0" destOrd="0" parTransId="{637D0C60-0611-4046-9EF3-C292BD8843CA}" sibTransId="{826EA219-911D-4EB9-8BB0-18AF3F18FC63}"/>
    <dgm:cxn modelId="{0D526AA6-1F98-4B2E-89EC-CB983A23F9F5}" srcId="{D69CFA13-9A15-493F-B74A-B0DC8F0E4C2A}" destId="{1D75EAB7-4D02-4489-99B1-D1BB5FDF2300}" srcOrd="1" destOrd="0" parTransId="{11B5852B-3096-45DD-BA3D-37EE9DD7AAC8}" sibTransId="{A4378477-F819-4247-9D44-0E47713941AD}"/>
    <dgm:cxn modelId="{2C895C85-01F3-4504-A176-F796D306829A}" srcId="{1D40F1A7-1C2D-4613-B119-81F810E2A5F2}" destId="{6B9813B4-7F1A-43B0-9AD5-3B9DEB0C96E4}" srcOrd="0" destOrd="0" parTransId="{648F5F61-0C03-4DC8-BA48-5B266AB543DD}" sibTransId="{73F39F69-EB52-4A58-B58A-6B3B18110B94}"/>
    <dgm:cxn modelId="{C4CA3E84-9483-42F6-8AFF-9C61C4FBB576}" type="presOf" srcId="{8B2F6979-61C3-4FA2-B107-DFCF6A44DE80}" destId="{3B51D0AC-852E-41A0-BBAF-0F2B6F805C79}" srcOrd="0" destOrd="0" presId="urn:microsoft.com/office/officeart/2005/8/layout/hList3"/>
    <dgm:cxn modelId="{B5824231-D0A6-4C38-ADCB-F670907EAB1F}" type="presOf" srcId="{6B9813B4-7F1A-43B0-9AD5-3B9DEB0C96E4}" destId="{801EA94E-121D-4CFF-8E03-1824D545AF4B}" srcOrd="0" destOrd="0" presId="urn:microsoft.com/office/officeart/2005/8/layout/hList3"/>
    <dgm:cxn modelId="{5D324985-87C8-428D-8E2E-F28AAFADC028}" srcId="{D69CFA13-9A15-493F-B74A-B0DC8F0E4C2A}" destId="{B1B69A48-A075-4D91-9521-231DF258FD5E}" srcOrd="0" destOrd="0" parTransId="{0B3E7D23-CE5F-49D5-BD28-7F6487176153}" sibTransId="{EF081846-C269-4BB3-BF74-14765BEC934D}"/>
    <dgm:cxn modelId="{C10FB59D-9831-45D0-AA49-77AFE1228496}" type="presOf" srcId="{1D40F1A7-1C2D-4613-B119-81F810E2A5F2}" destId="{A24D5A1C-F081-42E0-ABC2-6162F3563C68}" srcOrd="0" destOrd="0" presId="urn:microsoft.com/office/officeart/2005/8/layout/hList3"/>
    <dgm:cxn modelId="{F788C87A-F706-4F72-B1FD-BC63974914C9}" srcId="{1D40F1A7-1C2D-4613-B119-81F810E2A5F2}" destId="{D69CFA13-9A15-493F-B74A-B0DC8F0E4C2A}" srcOrd="1" destOrd="0" parTransId="{E40A7E5B-316F-4A6F-876B-63EE79F9AA34}" sibTransId="{49C7395A-EA5A-47EF-A974-08F9A8A83ABF}"/>
    <dgm:cxn modelId="{6B648A20-D82C-4B9E-9179-FEE73A9BFFEC}" type="presOf" srcId="{1D75EAB7-4D02-4489-99B1-D1BB5FDF2300}" destId="{51015063-59CC-4DFB-8C53-851A2F79CEE6}" srcOrd="0" destOrd="2" presId="urn:microsoft.com/office/officeart/2005/8/layout/hList3"/>
    <dgm:cxn modelId="{D4087EE6-5EE4-43DC-9F4A-81CB97C78B03}" type="presOf" srcId="{02D76850-F192-442A-8963-26E3AC503FB0}" destId="{3B51D0AC-852E-41A0-BBAF-0F2B6F805C79}" srcOrd="0" destOrd="1" presId="urn:microsoft.com/office/officeart/2005/8/layout/hList3"/>
    <dgm:cxn modelId="{78304C08-6B4B-49D7-8DBD-ACF46F03E77E}" srcId="{1D40F1A7-1C2D-4613-B119-81F810E2A5F2}" destId="{8B2F6979-61C3-4FA2-B107-DFCF6A44DE80}" srcOrd="2" destOrd="0" parTransId="{818DEBD6-93F9-476B-9162-1011F02874AC}" sibTransId="{1AF391D1-8F2B-4DC5-8A82-277D05D77651}"/>
    <dgm:cxn modelId="{62EABFEC-1DDD-4E47-9E9B-C1A83172BEC6}" srcId="{C137D002-1804-409E-9345-E07DAD380916}" destId="{1D40F1A7-1C2D-4613-B119-81F810E2A5F2}" srcOrd="0" destOrd="0" parTransId="{C8EA5544-E39F-43C7-9095-336FF5021F6B}" sibTransId="{B1100E79-A3EA-46E3-B42F-552AB24BBED7}"/>
    <dgm:cxn modelId="{9F7236CF-3E2C-4EB4-A099-11422E9DC6DB}" type="presOf" srcId="{D69CFA13-9A15-493F-B74A-B0DC8F0E4C2A}" destId="{51015063-59CC-4DFB-8C53-851A2F79CEE6}" srcOrd="0" destOrd="0" presId="urn:microsoft.com/office/officeart/2005/8/layout/hList3"/>
    <dgm:cxn modelId="{53A5888A-5866-40E4-9C3B-6F82FAC74549}" type="presOf" srcId="{C137D002-1804-409E-9345-E07DAD380916}" destId="{B7BC7A56-B55A-4F58-BBD6-706D36187EE0}" srcOrd="0" destOrd="0" presId="urn:microsoft.com/office/officeart/2005/8/layout/hList3"/>
    <dgm:cxn modelId="{BECDC51E-300E-42B6-ACB1-3A827CCA9C21}" type="presOf" srcId="{B1B69A48-A075-4D91-9521-231DF258FD5E}" destId="{51015063-59CC-4DFB-8C53-851A2F79CEE6}" srcOrd="0" destOrd="1" presId="urn:microsoft.com/office/officeart/2005/8/layout/hList3"/>
    <dgm:cxn modelId="{43DB1290-459D-45C9-A43D-960D13BABBFC}" srcId="{6B9813B4-7F1A-43B0-9AD5-3B9DEB0C96E4}" destId="{B82B4B72-C9F9-4271-AF62-6A6BB8416A61}" srcOrd="0" destOrd="0" parTransId="{1258DFCD-4525-4CA1-86A9-7BB7C1AD2F6B}" sibTransId="{78074553-4CDC-4627-BB52-8FBB1818259C}"/>
    <dgm:cxn modelId="{07ACDD78-C4C0-494F-B353-42EA001EDE86}" type="presParOf" srcId="{B7BC7A56-B55A-4F58-BBD6-706D36187EE0}" destId="{A24D5A1C-F081-42E0-ABC2-6162F3563C68}" srcOrd="0" destOrd="0" presId="urn:microsoft.com/office/officeart/2005/8/layout/hList3"/>
    <dgm:cxn modelId="{B27F5C06-5D03-4675-9871-902478E8CF9F}" type="presParOf" srcId="{B7BC7A56-B55A-4F58-BBD6-706D36187EE0}" destId="{5B67C61D-0D03-472C-A48E-5563628076AF}" srcOrd="1" destOrd="0" presId="urn:microsoft.com/office/officeart/2005/8/layout/hList3"/>
    <dgm:cxn modelId="{8E4EF516-73D7-40C2-83FC-C9FE93447A25}" type="presParOf" srcId="{5B67C61D-0D03-472C-A48E-5563628076AF}" destId="{801EA94E-121D-4CFF-8E03-1824D545AF4B}" srcOrd="0" destOrd="0" presId="urn:microsoft.com/office/officeart/2005/8/layout/hList3"/>
    <dgm:cxn modelId="{1B0562F3-B969-4538-9031-50CC79EA1CA1}" type="presParOf" srcId="{5B67C61D-0D03-472C-A48E-5563628076AF}" destId="{51015063-59CC-4DFB-8C53-851A2F79CEE6}" srcOrd="1" destOrd="0" presId="urn:microsoft.com/office/officeart/2005/8/layout/hList3"/>
    <dgm:cxn modelId="{6BAEBEFA-4C7F-4EA6-ABAE-998255781A43}" type="presParOf" srcId="{5B67C61D-0D03-472C-A48E-5563628076AF}" destId="{3B51D0AC-852E-41A0-BBAF-0F2B6F805C79}" srcOrd="2" destOrd="0" presId="urn:microsoft.com/office/officeart/2005/8/layout/hList3"/>
    <dgm:cxn modelId="{BEDB8734-F887-4E88-B65C-CF57B45DA306}" type="presParOf" srcId="{B7BC7A56-B55A-4F58-BBD6-706D36187EE0}" destId="{958CDEFF-D9A4-4592-AB98-CB5B5A4FB5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37988-3CAA-4D98-8985-56FA34567112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3FAB3A9-E984-410E-B353-B41D9EB1A410}">
      <dgm:prSet custT="1"/>
      <dgm:spPr/>
      <dgm:t>
        <a:bodyPr/>
        <a:lstStyle/>
        <a:p>
          <a:r>
            <a:rPr lang="de-DE" sz="2000" dirty="0" smtClean="0"/>
            <a:t>New </a:t>
          </a:r>
          <a:r>
            <a:rPr lang="de-DE" sz="2000" dirty="0" err="1" smtClean="0"/>
            <a:t>opportunities</a:t>
          </a:r>
          <a:r>
            <a:rPr lang="de-DE" sz="2000" dirty="0" smtClean="0"/>
            <a:t> </a:t>
          </a:r>
          <a:r>
            <a:rPr lang="de-DE" sz="2000" dirty="0" err="1" smtClean="0"/>
            <a:t>for</a:t>
          </a:r>
          <a:r>
            <a:rPr lang="de-DE" sz="2000" dirty="0" smtClean="0"/>
            <a:t> </a:t>
          </a:r>
          <a:r>
            <a:rPr lang="de-DE" sz="2000" dirty="0" err="1" smtClean="0"/>
            <a:t>individualization</a:t>
          </a:r>
          <a:endParaRPr lang="de-DE" sz="2000" dirty="0"/>
        </a:p>
      </dgm:t>
    </dgm:pt>
    <dgm:pt modelId="{161E4BB4-D107-426A-9C23-F30067A35104}" type="parTrans" cxnId="{A8007044-E7CF-4799-A463-45E77560CC9E}">
      <dgm:prSet/>
      <dgm:spPr/>
      <dgm:t>
        <a:bodyPr/>
        <a:lstStyle/>
        <a:p>
          <a:endParaRPr lang="de-DE" sz="2800"/>
        </a:p>
      </dgm:t>
    </dgm:pt>
    <dgm:pt modelId="{82ED2508-9E47-4344-914A-AEDFA48C30CB}" type="sibTrans" cxnId="{A8007044-E7CF-4799-A463-45E77560CC9E}">
      <dgm:prSet/>
      <dgm:spPr/>
      <dgm:t>
        <a:bodyPr/>
        <a:lstStyle/>
        <a:p>
          <a:endParaRPr lang="de-DE" sz="2800"/>
        </a:p>
      </dgm:t>
    </dgm:pt>
    <dgm:pt modelId="{F134958F-9FF9-46A6-B245-0DE0E3BAAF98}">
      <dgm:prSet custT="1"/>
      <dgm:spPr/>
      <dgm:t>
        <a:bodyPr/>
        <a:lstStyle/>
        <a:p>
          <a:r>
            <a:rPr lang="de-DE" sz="2000" dirty="0" smtClean="0"/>
            <a:t>New </a:t>
          </a:r>
          <a:r>
            <a:rPr lang="en-US" sz="2000" dirty="0" smtClean="0"/>
            <a:t>sources of added customer value</a:t>
          </a:r>
          <a:endParaRPr lang="de-DE" sz="2000" dirty="0"/>
        </a:p>
      </dgm:t>
    </dgm:pt>
    <dgm:pt modelId="{7707A5B5-1C5E-48BD-8953-5FA1839D1E6F}" type="parTrans" cxnId="{DE441F69-8C90-4664-BC19-A5B360BE00CA}">
      <dgm:prSet/>
      <dgm:spPr/>
      <dgm:t>
        <a:bodyPr/>
        <a:lstStyle/>
        <a:p>
          <a:endParaRPr lang="de-DE" sz="2800"/>
        </a:p>
      </dgm:t>
    </dgm:pt>
    <dgm:pt modelId="{E4C812C3-61F0-4260-8862-7C9F47C13817}" type="sibTrans" cxnId="{DE441F69-8C90-4664-BC19-A5B360BE00CA}">
      <dgm:prSet/>
      <dgm:spPr/>
      <dgm:t>
        <a:bodyPr/>
        <a:lstStyle/>
        <a:p>
          <a:endParaRPr lang="de-DE" sz="2800"/>
        </a:p>
      </dgm:t>
    </dgm:pt>
    <dgm:pt modelId="{E9AAF1AA-C746-4AAD-8FEC-9CA543A5D52C}">
      <dgm:prSet custT="1"/>
      <dgm:spPr/>
      <dgm:t>
        <a:bodyPr/>
        <a:lstStyle/>
        <a:p>
          <a:r>
            <a:rPr lang="de-DE" sz="2000" dirty="0" smtClean="0"/>
            <a:t>Unique </a:t>
          </a:r>
          <a:r>
            <a:rPr lang="de-DE" sz="2000" dirty="0" err="1" smtClean="0"/>
            <a:t>customer</a:t>
          </a:r>
          <a:r>
            <a:rPr lang="de-DE" sz="2000" dirty="0" smtClean="0"/>
            <a:t> </a:t>
          </a:r>
          <a:r>
            <a:rPr lang="de-DE" sz="2000" dirty="0" err="1" smtClean="0"/>
            <a:t>relationships</a:t>
          </a:r>
          <a:r>
            <a:rPr lang="de-DE" sz="2000" dirty="0" smtClean="0"/>
            <a:t> </a:t>
          </a:r>
          <a:r>
            <a:rPr lang="de-DE" sz="2000" dirty="0" err="1" smtClean="0"/>
            <a:t>through</a:t>
          </a:r>
          <a:r>
            <a:rPr lang="de-DE" sz="2000" dirty="0" smtClean="0"/>
            <a:t> PSS </a:t>
          </a:r>
          <a:r>
            <a:rPr lang="de-DE" sz="2000" dirty="0" err="1" smtClean="0"/>
            <a:t>for</a:t>
          </a:r>
          <a:r>
            <a:rPr lang="de-DE" sz="2000" dirty="0" smtClean="0"/>
            <a:t> MC </a:t>
          </a:r>
          <a:r>
            <a:rPr lang="de-DE" sz="2000" dirty="0" err="1" smtClean="0"/>
            <a:t>companies</a:t>
          </a:r>
          <a:endParaRPr lang="de-DE" sz="2000" dirty="0"/>
        </a:p>
      </dgm:t>
    </dgm:pt>
    <dgm:pt modelId="{6CEB26AA-7041-49FB-8013-BCC69D2BC617}" type="parTrans" cxnId="{A65E4D86-FBE9-4AA3-BD28-2C68ADCFE15C}">
      <dgm:prSet/>
      <dgm:spPr/>
      <dgm:t>
        <a:bodyPr/>
        <a:lstStyle/>
        <a:p>
          <a:endParaRPr lang="de-DE" sz="2800"/>
        </a:p>
      </dgm:t>
    </dgm:pt>
    <dgm:pt modelId="{5C038957-8096-44C9-8587-561F309EE96E}" type="sibTrans" cxnId="{A65E4D86-FBE9-4AA3-BD28-2C68ADCFE15C}">
      <dgm:prSet/>
      <dgm:spPr/>
      <dgm:t>
        <a:bodyPr/>
        <a:lstStyle/>
        <a:p>
          <a:endParaRPr lang="de-DE" sz="2800"/>
        </a:p>
      </dgm:t>
    </dgm:pt>
    <dgm:pt modelId="{9A56C418-C3BF-48C4-8EC8-C88502E484CD}">
      <dgm:prSet custT="1"/>
      <dgm:spPr/>
      <dgm:t>
        <a:bodyPr/>
        <a:lstStyle/>
        <a:p>
          <a:r>
            <a:rPr lang="de-DE" sz="1800" dirty="0" smtClean="0"/>
            <a:t>Long-lasting </a:t>
          </a:r>
          <a:r>
            <a:rPr lang="de-DE" sz="1800" dirty="0" err="1" smtClean="0"/>
            <a:t>relationships</a:t>
          </a:r>
          <a:r>
            <a:rPr lang="de-DE" sz="1800" dirty="0" smtClean="0"/>
            <a:t>, </a:t>
          </a:r>
          <a:r>
            <a:rPr lang="de-DE" sz="1800" dirty="0" err="1" smtClean="0"/>
            <a:t>increasing</a:t>
          </a:r>
          <a:r>
            <a:rPr lang="de-DE" sz="1800" dirty="0" smtClean="0"/>
            <a:t> </a:t>
          </a:r>
          <a:r>
            <a:rPr lang="de-DE" sz="1800" dirty="0" err="1" smtClean="0"/>
            <a:t>customer</a:t>
          </a:r>
          <a:r>
            <a:rPr lang="de-DE" sz="1800" dirty="0" smtClean="0"/>
            <a:t> </a:t>
          </a:r>
          <a:r>
            <a:rPr lang="de-DE" sz="1800" dirty="0" err="1" smtClean="0"/>
            <a:t>loyalty</a:t>
          </a:r>
          <a:endParaRPr lang="de-DE" sz="1800" dirty="0"/>
        </a:p>
      </dgm:t>
    </dgm:pt>
    <dgm:pt modelId="{D99DDD2E-1F7C-484C-A11F-BF698D8AE97E}" type="parTrans" cxnId="{9F022471-0A41-47D1-B5CF-901B4A8D88B9}">
      <dgm:prSet/>
      <dgm:spPr/>
      <dgm:t>
        <a:bodyPr/>
        <a:lstStyle/>
        <a:p>
          <a:endParaRPr lang="de-DE" sz="2800"/>
        </a:p>
      </dgm:t>
    </dgm:pt>
    <dgm:pt modelId="{054E53F8-8660-4780-AA03-7D10C6424855}" type="sibTrans" cxnId="{9F022471-0A41-47D1-B5CF-901B4A8D88B9}">
      <dgm:prSet/>
      <dgm:spPr/>
      <dgm:t>
        <a:bodyPr/>
        <a:lstStyle/>
        <a:p>
          <a:endParaRPr lang="de-DE" sz="2800"/>
        </a:p>
      </dgm:t>
    </dgm:pt>
    <dgm:pt modelId="{6F70001F-E4B4-44CB-978D-1C164E30492B}">
      <dgm:prSet custT="1"/>
      <dgm:spPr/>
      <dgm:t>
        <a:bodyPr/>
        <a:lstStyle/>
        <a:p>
          <a:r>
            <a:rPr lang="en-US" sz="1800" dirty="0" smtClean="0"/>
            <a:t>Increasing responsibility for companies along the </a:t>
          </a:r>
          <a:r>
            <a:rPr lang="de-DE" sz="1800" dirty="0" err="1" smtClean="0"/>
            <a:t>product</a:t>
          </a:r>
          <a:r>
            <a:rPr lang="de-DE" sz="1800" dirty="0" smtClean="0"/>
            <a:t> </a:t>
          </a:r>
          <a:r>
            <a:rPr lang="de-DE" sz="1800" dirty="0" err="1" smtClean="0"/>
            <a:t>life</a:t>
          </a:r>
          <a:r>
            <a:rPr lang="de-DE" sz="1800" dirty="0" smtClean="0"/>
            <a:t> </a:t>
          </a:r>
          <a:r>
            <a:rPr lang="de-DE" sz="1800" dirty="0" err="1" smtClean="0"/>
            <a:t>cycle</a:t>
          </a:r>
          <a:endParaRPr lang="de-DE" sz="1800" dirty="0"/>
        </a:p>
      </dgm:t>
    </dgm:pt>
    <dgm:pt modelId="{B45A1319-7BD9-45DC-AA19-2B86DA189584}" type="parTrans" cxnId="{2361B01E-D63A-4BDF-965C-C75928FAC29C}">
      <dgm:prSet/>
      <dgm:spPr/>
      <dgm:t>
        <a:bodyPr/>
        <a:lstStyle/>
        <a:p>
          <a:endParaRPr lang="de-DE" sz="2800"/>
        </a:p>
      </dgm:t>
    </dgm:pt>
    <dgm:pt modelId="{71A7F2E5-1472-4417-8E62-CA483F1A3C87}" type="sibTrans" cxnId="{2361B01E-D63A-4BDF-965C-C75928FAC29C}">
      <dgm:prSet/>
      <dgm:spPr/>
      <dgm:t>
        <a:bodyPr/>
        <a:lstStyle/>
        <a:p>
          <a:endParaRPr lang="de-DE" sz="2800"/>
        </a:p>
      </dgm:t>
    </dgm:pt>
    <dgm:pt modelId="{4D1EFABA-E284-47C0-86A4-157BF6E060CE}">
      <dgm:prSet custT="1"/>
      <dgm:spPr/>
      <dgm:t>
        <a:bodyPr/>
        <a:lstStyle/>
        <a:p>
          <a:r>
            <a:rPr lang="de-DE" sz="2000" dirty="0" smtClean="0"/>
            <a:t>Interest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en-US" sz="2000" dirty="0" smtClean="0"/>
            <a:t>both, producer and consumer, to minimize life-cycle costs </a:t>
          </a:r>
          <a:r>
            <a:rPr lang="de-DE" sz="2000" dirty="0" err="1" smtClean="0"/>
            <a:t>of</a:t>
          </a:r>
          <a:r>
            <a:rPr lang="de-DE" sz="2000" dirty="0" smtClean="0"/>
            <a:t> </a:t>
          </a:r>
          <a:r>
            <a:rPr lang="de-DE" sz="2000" dirty="0" err="1" smtClean="0"/>
            <a:t>the</a:t>
          </a:r>
          <a:r>
            <a:rPr lang="de-DE" sz="2000" dirty="0" smtClean="0"/>
            <a:t> </a:t>
          </a:r>
          <a:r>
            <a:rPr lang="de-DE" sz="2000" dirty="0" err="1" smtClean="0"/>
            <a:t>customized</a:t>
          </a:r>
          <a:r>
            <a:rPr lang="de-DE" sz="2000" dirty="0" smtClean="0"/>
            <a:t> PSS</a:t>
          </a:r>
          <a:endParaRPr lang="de-DE" sz="2000" dirty="0"/>
        </a:p>
      </dgm:t>
    </dgm:pt>
    <dgm:pt modelId="{0C2E5407-D86A-4342-9E2B-261BFACF8CAF}" type="parTrans" cxnId="{047F1553-DA89-47DC-BC62-28D277E3A817}">
      <dgm:prSet/>
      <dgm:spPr/>
      <dgm:t>
        <a:bodyPr/>
        <a:lstStyle/>
        <a:p>
          <a:endParaRPr lang="de-DE" sz="2800"/>
        </a:p>
      </dgm:t>
    </dgm:pt>
    <dgm:pt modelId="{342ABDF3-5C5A-4D64-8BEA-7B733B79AD57}" type="sibTrans" cxnId="{047F1553-DA89-47DC-BC62-28D277E3A817}">
      <dgm:prSet/>
      <dgm:spPr/>
      <dgm:t>
        <a:bodyPr/>
        <a:lstStyle/>
        <a:p>
          <a:endParaRPr lang="de-DE" sz="2800"/>
        </a:p>
      </dgm:t>
    </dgm:pt>
    <dgm:pt modelId="{968CE225-6420-41FB-9FDC-A1A0EDC8D9F1}" type="pres">
      <dgm:prSet presAssocID="{8D537988-3CAA-4D98-8985-56FA34567112}" presName="Name0" presStyleCnt="0">
        <dgm:presLayoutVars>
          <dgm:dir/>
          <dgm:animLvl val="lvl"/>
          <dgm:resizeHandles val="exact"/>
        </dgm:presLayoutVars>
      </dgm:prSet>
      <dgm:spPr/>
    </dgm:pt>
    <dgm:pt modelId="{DB3F9D2E-D041-45F8-99A7-0C8F373AAC8D}" type="pres">
      <dgm:prSet presAssocID="{4D1EFABA-E284-47C0-86A4-157BF6E060CE}" presName="boxAndChildren" presStyleCnt="0"/>
      <dgm:spPr/>
    </dgm:pt>
    <dgm:pt modelId="{81436456-B4EB-49A4-8A45-01C794FBCF16}" type="pres">
      <dgm:prSet presAssocID="{4D1EFABA-E284-47C0-86A4-157BF6E060CE}" presName="parentTextBox" presStyleLbl="node1" presStyleIdx="0" presStyleCnt="4"/>
      <dgm:spPr/>
    </dgm:pt>
    <dgm:pt modelId="{2338F3E0-3FB8-4F7D-A94F-83B5E22AFF3B}" type="pres">
      <dgm:prSet presAssocID="{5C038957-8096-44C9-8587-561F309EE96E}" presName="sp" presStyleCnt="0"/>
      <dgm:spPr/>
    </dgm:pt>
    <dgm:pt modelId="{1FC779D9-1DFF-4DEE-8C86-DB37B73970C7}" type="pres">
      <dgm:prSet presAssocID="{E9AAF1AA-C746-4AAD-8FEC-9CA543A5D52C}" presName="arrowAndChildren" presStyleCnt="0"/>
      <dgm:spPr/>
    </dgm:pt>
    <dgm:pt modelId="{26C26F1F-51C6-4C3A-BF94-B56A053974A3}" type="pres">
      <dgm:prSet presAssocID="{E9AAF1AA-C746-4AAD-8FEC-9CA543A5D52C}" presName="parentTextArrow" presStyleLbl="node1" presStyleIdx="0" presStyleCnt="4"/>
      <dgm:spPr/>
    </dgm:pt>
    <dgm:pt modelId="{8A448499-6E4B-4669-AE87-2227E75399BD}" type="pres">
      <dgm:prSet presAssocID="{E9AAF1AA-C746-4AAD-8FEC-9CA543A5D52C}" presName="arrow" presStyleLbl="node1" presStyleIdx="1" presStyleCnt="4" custScaleY="138047" custLinFactNeighborY="-10755"/>
      <dgm:spPr/>
    </dgm:pt>
    <dgm:pt modelId="{807F9223-20C1-487F-B9A3-3604BD4A52CD}" type="pres">
      <dgm:prSet presAssocID="{E9AAF1AA-C746-4AAD-8FEC-9CA543A5D52C}" presName="descendantArrow" presStyleCnt="0"/>
      <dgm:spPr/>
    </dgm:pt>
    <dgm:pt modelId="{653D0F93-4850-4CBD-95D3-88115C05D316}" type="pres">
      <dgm:prSet presAssocID="{9A56C418-C3BF-48C4-8EC8-C88502E484CD}" presName="childTextArrow" presStyleLbl="fgAccFollowNode1" presStyleIdx="0" presStyleCnt="2" custScaleY="1783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AD6291-1617-4D4D-8CB5-F81AA2D1B893}" type="pres">
      <dgm:prSet presAssocID="{6F70001F-E4B4-44CB-978D-1C164E30492B}" presName="childTextArrow" presStyleLbl="fgAccFollowNode1" presStyleIdx="1" presStyleCnt="2" custScaleY="178302">
        <dgm:presLayoutVars>
          <dgm:bulletEnabled val="1"/>
        </dgm:presLayoutVars>
      </dgm:prSet>
      <dgm:spPr/>
    </dgm:pt>
    <dgm:pt modelId="{F49D7A0C-601B-4FD4-AA6C-2499FC76BFF3}" type="pres">
      <dgm:prSet presAssocID="{E4C812C3-61F0-4260-8862-7C9F47C13817}" presName="sp" presStyleCnt="0"/>
      <dgm:spPr/>
    </dgm:pt>
    <dgm:pt modelId="{EE5984E7-9415-4A10-81BD-47A169CD55E1}" type="pres">
      <dgm:prSet presAssocID="{F134958F-9FF9-46A6-B245-0DE0E3BAAF98}" presName="arrowAndChildren" presStyleCnt="0"/>
      <dgm:spPr/>
    </dgm:pt>
    <dgm:pt modelId="{01F25588-FB65-4A85-87F5-9296E0050199}" type="pres">
      <dgm:prSet presAssocID="{F134958F-9FF9-46A6-B245-0DE0E3BAAF98}" presName="parentTextArrow" presStyleLbl="node1" presStyleIdx="2" presStyleCnt="4"/>
      <dgm:spPr/>
    </dgm:pt>
    <dgm:pt modelId="{5068D1F8-E495-41B3-BC99-5F175FBE964D}" type="pres">
      <dgm:prSet presAssocID="{82ED2508-9E47-4344-914A-AEDFA48C30CB}" presName="sp" presStyleCnt="0"/>
      <dgm:spPr/>
    </dgm:pt>
    <dgm:pt modelId="{9BA79E74-712F-4AD0-AA67-33FA1FE9677A}" type="pres">
      <dgm:prSet presAssocID="{83FAB3A9-E984-410E-B353-B41D9EB1A410}" presName="arrowAndChildren" presStyleCnt="0"/>
      <dgm:spPr/>
    </dgm:pt>
    <dgm:pt modelId="{CD1CED28-C7D7-4DF9-8E37-1B5B0924961F}" type="pres">
      <dgm:prSet presAssocID="{83FAB3A9-E984-410E-B353-B41D9EB1A410}" presName="parentTextArrow" presStyleLbl="node1" presStyleIdx="3" presStyleCnt="4"/>
      <dgm:spPr/>
    </dgm:pt>
  </dgm:ptLst>
  <dgm:cxnLst>
    <dgm:cxn modelId="{9B6A9840-6588-467F-90AD-B44A077B5F8D}" type="presOf" srcId="{83FAB3A9-E984-410E-B353-B41D9EB1A410}" destId="{CD1CED28-C7D7-4DF9-8E37-1B5B0924961F}" srcOrd="0" destOrd="0" presId="urn:microsoft.com/office/officeart/2005/8/layout/process4"/>
    <dgm:cxn modelId="{A65E4D86-FBE9-4AA3-BD28-2C68ADCFE15C}" srcId="{8D537988-3CAA-4D98-8985-56FA34567112}" destId="{E9AAF1AA-C746-4AAD-8FEC-9CA543A5D52C}" srcOrd="2" destOrd="0" parTransId="{6CEB26AA-7041-49FB-8013-BCC69D2BC617}" sibTransId="{5C038957-8096-44C9-8587-561F309EE96E}"/>
    <dgm:cxn modelId="{A8007044-E7CF-4799-A463-45E77560CC9E}" srcId="{8D537988-3CAA-4D98-8985-56FA34567112}" destId="{83FAB3A9-E984-410E-B353-B41D9EB1A410}" srcOrd="0" destOrd="0" parTransId="{161E4BB4-D107-426A-9C23-F30067A35104}" sibTransId="{82ED2508-9E47-4344-914A-AEDFA48C30CB}"/>
    <dgm:cxn modelId="{BB60F5C3-C1EF-43E5-A2DD-165DE0A257FB}" type="presOf" srcId="{8D537988-3CAA-4D98-8985-56FA34567112}" destId="{968CE225-6420-41FB-9FDC-A1A0EDC8D9F1}" srcOrd="0" destOrd="0" presId="urn:microsoft.com/office/officeart/2005/8/layout/process4"/>
    <dgm:cxn modelId="{6E598F14-B711-4DC3-9EAC-FFFA0B0B489C}" type="presOf" srcId="{E9AAF1AA-C746-4AAD-8FEC-9CA543A5D52C}" destId="{26C26F1F-51C6-4C3A-BF94-B56A053974A3}" srcOrd="0" destOrd="0" presId="urn:microsoft.com/office/officeart/2005/8/layout/process4"/>
    <dgm:cxn modelId="{D1F778A8-6227-4FD4-A873-7909640EC2B8}" type="presOf" srcId="{6F70001F-E4B4-44CB-978D-1C164E30492B}" destId="{2BAD6291-1617-4D4D-8CB5-F81AA2D1B893}" srcOrd="0" destOrd="0" presId="urn:microsoft.com/office/officeart/2005/8/layout/process4"/>
    <dgm:cxn modelId="{ACCACA76-F1D9-4C6D-9746-6E21D0E81140}" type="presOf" srcId="{4D1EFABA-E284-47C0-86A4-157BF6E060CE}" destId="{81436456-B4EB-49A4-8A45-01C794FBCF16}" srcOrd="0" destOrd="0" presId="urn:microsoft.com/office/officeart/2005/8/layout/process4"/>
    <dgm:cxn modelId="{DFF3ED32-28EC-4D36-A9F1-45139C8A52FB}" type="presOf" srcId="{E9AAF1AA-C746-4AAD-8FEC-9CA543A5D52C}" destId="{8A448499-6E4B-4669-AE87-2227E75399BD}" srcOrd="1" destOrd="0" presId="urn:microsoft.com/office/officeart/2005/8/layout/process4"/>
    <dgm:cxn modelId="{047F1553-DA89-47DC-BC62-28D277E3A817}" srcId="{8D537988-3CAA-4D98-8985-56FA34567112}" destId="{4D1EFABA-E284-47C0-86A4-157BF6E060CE}" srcOrd="3" destOrd="0" parTransId="{0C2E5407-D86A-4342-9E2B-261BFACF8CAF}" sibTransId="{342ABDF3-5C5A-4D64-8BEA-7B733B79AD57}"/>
    <dgm:cxn modelId="{DE2D1FBD-335B-4703-8F40-C0CEDDDD0C0B}" type="presOf" srcId="{9A56C418-C3BF-48C4-8EC8-C88502E484CD}" destId="{653D0F93-4850-4CBD-95D3-88115C05D316}" srcOrd="0" destOrd="0" presId="urn:microsoft.com/office/officeart/2005/8/layout/process4"/>
    <dgm:cxn modelId="{9F022471-0A41-47D1-B5CF-901B4A8D88B9}" srcId="{E9AAF1AA-C746-4AAD-8FEC-9CA543A5D52C}" destId="{9A56C418-C3BF-48C4-8EC8-C88502E484CD}" srcOrd="0" destOrd="0" parTransId="{D99DDD2E-1F7C-484C-A11F-BF698D8AE97E}" sibTransId="{054E53F8-8660-4780-AA03-7D10C6424855}"/>
    <dgm:cxn modelId="{2361B01E-D63A-4BDF-965C-C75928FAC29C}" srcId="{E9AAF1AA-C746-4AAD-8FEC-9CA543A5D52C}" destId="{6F70001F-E4B4-44CB-978D-1C164E30492B}" srcOrd="1" destOrd="0" parTransId="{B45A1319-7BD9-45DC-AA19-2B86DA189584}" sibTransId="{71A7F2E5-1472-4417-8E62-CA483F1A3C87}"/>
    <dgm:cxn modelId="{DE441F69-8C90-4664-BC19-A5B360BE00CA}" srcId="{8D537988-3CAA-4D98-8985-56FA34567112}" destId="{F134958F-9FF9-46A6-B245-0DE0E3BAAF98}" srcOrd="1" destOrd="0" parTransId="{7707A5B5-1C5E-48BD-8953-5FA1839D1E6F}" sibTransId="{E4C812C3-61F0-4260-8862-7C9F47C13817}"/>
    <dgm:cxn modelId="{E408E037-4134-46BE-89D5-2145C467C4B8}" type="presOf" srcId="{F134958F-9FF9-46A6-B245-0DE0E3BAAF98}" destId="{01F25588-FB65-4A85-87F5-9296E0050199}" srcOrd="0" destOrd="0" presId="urn:microsoft.com/office/officeart/2005/8/layout/process4"/>
    <dgm:cxn modelId="{3E4465C9-AEBA-4004-A41D-19114F9FCCF6}" type="presParOf" srcId="{968CE225-6420-41FB-9FDC-A1A0EDC8D9F1}" destId="{DB3F9D2E-D041-45F8-99A7-0C8F373AAC8D}" srcOrd="0" destOrd="0" presId="urn:microsoft.com/office/officeart/2005/8/layout/process4"/>
    <dgm:cxn modelId="{588015F9-E56E-436A-B886-12A2A321CF9A}" type="presParOf" srcId="{DB3F9D2E-D041-45F8-99A7-0C8F373AAC8D}" destId="{81436456-B4EB-49A4-8A45-01C794FBCF16}" srcOrd="0" destOrd="0" presId="urn:microsoft.com/office/officeart/2005/8/layout/process4"/>
    <dgm:cxn modelId="{A58A35DD-F2F5-4AE8-BB30-AC2AA430F79E}" type="presParOf" srcId="{968CE225-6420-41FB-9FDC-A1A0EDC8D9F1}" destId="{2338F3E0-3FB8-4F7D-A94F-83B5E22AFF3B}" srcOrd="1" destOrd="0" presId="urn:microsoft.com/office/officeart/2005/8/layout/process4"/>
    <dgm:cxn modelId="{BEB1E109-A65E-4ADE-A415-2943C21C4486}" type="presParOf" srcId="{968CE225-6420-41FB-9FDC-A1A0EDC8D9F1}" destId="{1FC779D9-1DFF-4DEE-8C86-DB37B73970C7}" srcOrd="2" destOrd="0" presId="urn:microsoft.com/office/officeart/2005/8/layout/process4"/>
    <dgm:cxn modelId="{51483D81-4894-4BB2-ADBD-F013823E8D07}" type="presParOf" srcId="{1FC779D9-1DFF-4DEE-8C86-DB37B73970C7}" destId="{26C26F1F-51C6-4C3A-BF94-B56A053974A3}" srcOrd="0" destOrd="0" presId="urn:microsoft.com/office/officeart/2005/8/layout/process4"/>
    <dgm:cxn modelId="{B603B3EB-E04C-417C-9D48-D3D05B411DBA}" type="presParOf" srcId="{1FC779D9-1DFF-4DEE-8C86-DB37B73970C7}" destId="{8A448499-6E4B-4669-AE87-2227E75399BD}" srcOrd="1" destOrd="0" presId="urn:microsoft.com/office/officeart/2005/8/layout/process4"/>
    <dgm:cxn modelId="{57B2F9D2-D373-4E88-833E-CB541A2E57DD}" type="presParOf" srcId="{1FC779D9-1DFF-4DEE-8C86-DB37B73970C7}" destId="{807F9223-20C1-487F-B9A3-3604BD4A52CD}" srcOrd="2" destOrd="0" presId="urn:microsoft.com/office/officeart/2005/8/layout/process4"/>
    <dgm:cxn modelId="{A4A5EBA0-E588-4F8B-A64F-43DE37690337}" type="presParOf" srcId="{807F9223-20C1-487F-B9A3-3604BD4A52CD}" destId="{653D0F93-4850-4CBD-95D3-88115C05D316}" srcOrd="0" destOrd="0" presId="urn:microsoft.com/office/officeart/2005/8/layout/process4"/>
    <dgm:cxn modelId="{E2A8E975-935D-4AE3-8797-8CDC80D2C5EB}" type="presParOf" srcId="{807F9223-20C1-487F-B9A3-3604BD4A52CD}" destId="{2BAD6291-1617-4D4D-8CB5-F81AA2D1B893}" srcOrd="1" destOrd="0" presId="urn:microsoft.com/office/officeart/2005/8/layout/process4"/>
    <dgm:cxn modelId="{A4686179-7256-437D-86C2-2D80B562F0D9}" type="presParOf" srcId="{968CE225-6420-41FB-9FDC-A1A0EDC8D9F1}" destId="{F49D7A0C-601B-4FD4-AA6C-2499FC76BFF3}" srcOrd="3" destOrd="0" presId="urn:microsoft.com/office/officeart/2005/8/layout/process4"/>
    <dgm:cxn modelId="{59051A4D-124A-4A72-BC45-DA61D7C51F92}" type="presParOf" srcId="{968CE225-6420-41FB-9FDC-A1A0EDC8D9F1}" destId="{EE5984E7-9415-4A10-81BD-47A169CD55E1}" srcOrd="4" destOrd="0" presId="urn:microsoft.com/office/officeart/2005/8/layout/process4"/>
    <dgm:cxn modelId="{FFF2B98B-9D37-4C18-8A5F-A1EA0C63E0FD}" type="presParOf" srcId="{EE5984E7-9415-4A10-81BD-47A169CD55E1}" destId="{01F25588-FB65-4A85-87F5-9296E0050199}" srcOrd="0" destOrd="0" presId="urn:microsoft.com/office/officeart/2005/8/layout/process4"/>
    <dgm:cxn modelId="{5F327949-3F27-4967-AE35-049B6D09D8C1}" type="presParOf" srcId="{968CE225-6420-41FB-9FDC-A1A0EDC8D9F1}" destId="{5068D1F8-E495-41B3-BC99-5F175FBE964D}" srcOrd="5" destOrd="0" presId="urn:microsoft.com/office/officeart/2005/8/layout/process4"/>
    <dgm:cxn modelId="{0C98874A-74C8-4EAF-B733-15841E5462BB}" type="presParOf" srcId="{968CE225-6420-41FB-9FDC-A1A0EDC8D9F1}" destId="{9BA79E74-712F-4AD0-AA67-33FA1FE9677A}" srcOrd="6" destOrd="0" presId="urn:microsoft.com/office/officeart/2005/8/layout/process4"/>
    <dgm:cxn modelId="{58611CC2-E0BC-45D6-8C25-44492A5B27B3}" type="presParOf" srcId="{9BA79E74-712F-4AD0-AA67-33FA1FE9677A}" destId="{CD1CED28-C7D7-4DF9-8E37-1B5B092496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1C744-FBEA-470B-819E-EA6942FF85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358A3F-9822-4F77-94A3-FE301E9F327F}">
      <dgm:prSet/>
      <dgm:spPr/>
      <dgm:t>
        <a:bodyPr/>
        <a:lstStyle/>
        <a:p>
          <a:pPr rtl="0"/>
          <a:r>
            <a:rPr lang="en-US" smtClean="0"/>
            <a:t>SMC Excel Project: </a:t>
          </a:r>
          <a:endParaRPr lang="de-DE"/>
        </a:p>
      </dgm:t>
    </dgm:pt>
    <dgm:pt modelId="{014710B7-D214-49E5-9C42-CBC4845591A9}" type="parTrans" cxnId="{7CD26F44-2A39-4732-9B56-AF24D6E5727E}">
      <dgm:prSet/>
      <dgm:spPr/>
      <dgm:t>
        <a:bodyPr/>
        <a:lstStyle/>
        <a:p>
          <a:endParaRPr lang="de-DE"/>
        </a:p>
      </dgm:t>
    </dgm:pt>
    <dgm:pt modelId="{25BDD9C3-75CA-4E53-B2F1-2FC895DB68A8}" type="sibTrans" cxnId="{7CD26F44-2A39-4732-9B56-AF24D6E5727E}">
      <dgm:prSet/>
      <dgm:spPr/>
      <dgm:t>
        <a:bodyPr/>
        <a:lstStyle/>
        <a:p>
          <a:endParaRPr lang="de-DE"/>
        </a:p>
      </dgm:t>
    </dgm:pt>
    <dgm:pt modelId="{83742103-8251-4EEF-A4A2-EA33C39DB536}">
      <dgm:prSet/>
      <dgm:spPr/>
      <dgm:t>
        <a:bodyPr/>
        <a:lstStyle/>
        <a:p>
          <a:pPr rtl="0"/>
          <a:r>
            <a:rPr lang="en-US" smtClean="0"/>
            <a:t>Creating Business Models based on Mass Customization to enhance Sustainability of CE</a:t>
          </a:r>
          <a:endParaRPr lang="de-DE"/>
        </a:p>
      </dgm:t>
    </dgm:pt>
    <dgm:pt modelId="{219F3F30-EF08-42D3-BCC4-F3446D8616CD}" type="parTrans" cxnId="{28EBFD05-018C-4186-8B4F-DDFADFF82816}">
      <dgm:prSet/>
      <dgm:spPr/>
      <dgm:t>
        <a:bodyPr/>
        <a:lstStyle/>
        <a:p>
          <a:endParaRPr lang="de-DE"/>
        </a:p>
      </dgm:t>
    </dgm:pt>
    <dgm:pt modelId="{55890ADE-6372-4F0F-AEB9-B1DA44B7F0B9}" type="sibTrans" cxnId="{28EBFD05-018C-4186-8B4F-DDFADFF82816}">
      <dgm:prSet/>
      <dgm:spPr/>
      <dgm:t>
        <a:bodyPr/>
        <a:lstStyle/>
        <a:p>
          <a:endParaRPr lang="de-DE"/>
        </a:p>
      </dgm:t>
    </dgm:pt>
    <dgm:pt modelId="{7801D04F-26FF-4A58-8F2C-298194093289}">
      <dgm:prSet/>
      <dgm:spPr/>
      <dgm:t>
        <a:bodyPr/>
        <a:lstStyle/>
        <a:p>
          <a:pPr rtl="0"/>
          <a:r>
            <a:rPr lang="en-US" smtClean="0"/>
            <a:t>Business Model Innovation Workshop: </a:t>
          </a:r>
          <a:endParaRPr lang="de-DE"/>
        </a:p>
      </dgm:t>
    </dgm:pt>
    <dgm:pt modelId="{65D6BE5C-358A-47EE-B26A-56DFBCF5111D}" type="parTrans" cxnId="{308FC095-28C5-4FAF-9729-2CB05CB8B82C}">
      <dgm:prSet/>
      <dgm:spPr/>
      <dgm:t>
        <a:bodyPr/>
        <a:lstStyle/>
        <a:p>
          <a:endParaRPr lang="de-DE"/>
        </a:p>
      </dgm:t>
    </dgm:pt>
    <dgm:pt modelId="{EF1553A4-1B7A-4956-B088-0135E6960321}" type="sibTrans" cxnId="{308FC095-28C5-4FAF-9729-2CB05CB8B82C}">
      <dgm:prSet/>
      <dgm:spPr/>
      <dgm:t>
        <a:bodyPr/>
        <a:lstStyle/>
        <a:p>
          <a:endParaRPr lang="de-DE"/>
        </a:p>
      </dgm:t>
    </dgm:pt>
    <dgm:pt modelId="{7B5E289D-CF0C-4EB4-A1F2-96F39789EC84}">
      <dgm:prSet/>
      <dgm:spPr/>
      <dgm:t>
        <a:bodyPr/>
        <a:lstStyle/>
        <a:p>
          <a:pPr rtl="0"/>
          <a:r>
            <a:rPr lang="en-US" smtClean="0"/>
            <a:t>Trying to develop Business Models with environmental impact using the pattern of MC</a:t>
          </a:r>
          <a:endParaRPr lang="de-DE"/>
        </a:p>
      </dgm:t>
    </dgm:pt>
    <dgm:pt modelId="{006CDE95-9BBD-4CBD-9C8B-A25789C8D848}" type="parTrans" cxnId="{B3A3C5DA-385C-4A88-BEFC-435D2CF5CC8F}">
      <dgm:prSet/>
      <dgm:spPr/>
      <dgm:t>
        <a:bodyPr/>
        <a:lstStyle/>
        <a:p>
          <a:endParaRPr lang="de-DE"/>
        </a:p>
      </dgm:t>
    </dgm:pt>
    <dgm:pt modelId="{8B5D7B35-16D1-4A7C-9458-88CB60482F02}" type="sibTrans" cxnId="{B3A3C5DA-385C-4A88-BEFC-435D2CF5CC8F}">
      <dgm:prSet/>
      <dgm:spPr/>
      <dgm:t>
        <a:bodyPr/>
        <a:lstStyle/>
        <a:p>
          <a:endParaRPr lang="de-DE"/>
        </a:p>
      </dgm:t>
    </dgm:pt>
    <dgm:pt modelId="{B0F96393-1456-4E13-8FB9-A74FCD0B2F0D}">
      <dgm:prSet/>
      <dgm:spPr/>
      <dgm:t>
        <a:bodyPr/>
        <a:lstStyle/>
        <a:p>
          <a:pPr rtl="0"/>
          <a:r>
            <a:rPr lang="en-US" dirty="0" smtClean="0"/>
            <a:t>Result: Limited Possibilities to enhance sustainability through Hardware (and Software) Customization</a:t>
          </a:r>
          <a:endParaRPr lang="de-DE" dirty="0"/>
        </a:p>
      </dgm:t>
    </dgm:pt>
    <dgm:pt modelId="{099A0D54-A25A-4FD0-A3C7-C4B5E5DC7B7B}" type="parTrans" cxnId="{3B790919-3DC3-4A4E-9F49-F7F5532282DA}">
      <dgm:prSet/>
      <dgm:spPr/>
      <dgm:t>
        <a:bodyPr/>
        <a:lstStyle/>
        <a:p>
          <a:endParaRPr lang="de-DE"/>
        </a:p>
      </dgm:t>
    </dgm:pt>
    <dgm:pt modelId="{FAF0B643-F499-4BFB-8517-7AB1331E6BDF}" type="sibTrans" cxnId="{3B790919-3DC3-4A4E-9F49-F7F5532282DA}">
      <dgm:prSet/>
      <dgm:spPr/>
      <dgm:t>
        <a:bodyPr/>
        <a:lstStyle/>
        <a:p>
          <a:endParaRPr lang="de-DE"/>
        </a:p>
      </dgm:t>
    </dgm:pt>
    <dgm:pt modelId="{8E2A8190-FB99-4121-99AD-B8454EA734E0}">
      <dgm:prSet/>
      <dgm:spPr/>
      <dgm:t>
        <a:bodyPr/>
        <a:lstStyle/>
        <a:p>
          <a:pPr rtl="0"/>
          <a:r>
            <a:rPr lang="en-US" dirty="0" smtClean="0"/>
            <a:t>Proposed Solution:</a:t>
          </a:r>
          <a:endParaRPr lang="de-DE" dirty="0"/>
        </a:p>
      </dgm:t>
    </dgm:pt>
    <dgm:pt modelId="{1FCE0E63-E159-4374-ADFC-AC847A548DF6}" type="parTrans" cxnId="{419CEEEB-6B85-4EB3-93CB-1D8B3ECB29BC}">
      <dgm:prSet/>
      <dgm:spPr/>
      <dgm:t>
        <a:bodyPr/>
        <a:lstStyle/>
        <a:p>
          <a:endParaRPr lang="de-DE"/>
        </a:p>
      </dgm:t>
    </dgm:pt>
    <dgm:pt modelId="{340F264F-9D22-481A-BA44-BAD640F7C787}" type="sibTrans" cxnId="{419CEEEB-6B85-4EB3-93CB-1D8B3ECB29BC}">
      <dgm:prSet/>
      <dgm:spPr/>
      <dgm:t>
        <a:bodyPr/>
        <a:lstStyle/>
        <a:p>
          <a:endParaRPr lang="de-DE"/>
        </a:p>
      </dgm:t>
    </dgm:pt>
    <dgm:pt modelId="{AFE6FA50-E155-4D83-BABE-BDE8E0409174}">
      <dgm:prSet/>
      <dgm:spPr/>
      <dgm:t>
        <a:bodyPr/>
        <a:lstStyle/>
        <a:p>
          <a:pPr rtl="0"/>
          <a:r>
            <a:rPr lang="en-US" dirty="0" smtClean="0"/>
            <a:t>Linking MC pattern to PSS pattern and creating BM around these patterns</a:t>
          </a:r>
          <a:endParaRPr lang="de-DE" dirty="0"/>
        </a:p>
      </dgm:t>
    </dgm:pt>
    <dgm:pt modelId="{BB899383-E454-4FB4-B4C5-55F38B52DDCA}" type="parTrans" cxnId="{B23E73A3-2321-473E-8196-A2C61238B8C2}">
      <dgm:prSet/>
      <dgm:spPr/>
      <dgm:t>
        <a:bodyPr/>
        <a:lstStyle/>
        <a:p>
          <a:endParaRPr lang="de-DE"/>
        </a:p>
      </dgm:t>
    </dgm:pt>
    <dgm:pt modelId="{4704AADA-36E5-4E4A-B76B-6CACFDD650F5}" type="sibTrans" cxnId="{B23E73A3-2321-473E-8196-A2C61238B8C2}">
      <dgm:prSet/>
      <dgm:spPr/>
      <dgm:t>
        <a:bodyPr/>
        <a:lstStyle/>
        <a:p>
          <a:endParaRPr lang="de-DE"/>
        </a:p>
      </dgm:t>
    </dgm:pt>
    <dgm:pt modelId="{3D18CE93-8714-4CFD-91D8-AF2A79875635}">
      <dgm:prSet/>
      <dgm:spPr/>
      <dgm:t>
        <a:bodyPr/>
        <a:lstStyle/>
        <a:p>
          <a:pPr rtl="0"/>
          <a:r>
            <a:rPr lang="en-US" smtClean="0"/>
            <a:t>Literature analysis: </a:t>
          </a:r>
          <a:endParaRPr lang="de-DE"/>
        </a:p>
      </dgm:t>
    </dgm:pt>
    <dgm:pt modelId="{C7B36BE7-5F0E-4482-BE6A-671D800742AB}" type="parTrans" cxnId="{D48FE69E-B244-4BA6-94A4-A1348FDF49AB}">
      <dgm:prSet/>
      <dgm:spPr/>
      <dgm:t>
        <a:bodyPr/>
        <a:lstStyle/>
        <a:p>
          <a:endParaRPr lang="de-DE"/>
        </a:p>
      </dgm:t>
    </dgm:pt>
    <dgm:pt modelId="{5BA358DF-0986-4CE6-A1AB-19D0A297A8C6}" type="sibTrans" cxnId="{D48FE69E-B244-4BA6-94A4-A1348FDF49AB}">
      <dgm:prSet/>
      <dgm:spPr/>
      <dgm:t>
        <a:bodyPr/>
        <a:lstStyle/>
        <a:p>
          <a:endParaRPr lang="de-DE"/>
        </a:p>
      </dgm:t>
    </dgm:pt>
    <dgm:pt modelId="{B2984899-CC97-43E8-89F5-FFF769113A3E}">
      <dgm:prSet/>
      <dgm:spPr/>
      <dgm:t>
        <a:bodyPr/>
        <a:lstStyle/>
        <a:p>
          <a:pPr rtl="0"/>
          <a:r>
            <a:rPr lang="en-US" smtClean="0"/>
            <a:t>Proof ecologic benefits of PSS pattern</a:t>
          </a:r>
          <a:endParaRPr lang="de-DE"/>
        </a:p>
      </dgm:t>
    </dgm:pt>
    <dgm:pt modelId="{A644C703-1ED0-4682-9313-65259547675D}" type="parTrans" cxnId="{50410831-5405-4672-870B-7CDDC5EA7041}">
      <dgm:prSet/>
      <dgm:spPr/>
      <dgm:t>
        <a:bodyPr/>
        <a:lstStyle/>
        <a:p>
          <a:endParaRPr lang="de-DE"/>
        </a:p>
      </dgm:t>
    </dgm:pt>
    <dgm:pt modelId="{740A5978-E1AC-46A3-81C5-C047E840B705}" type="sibTrans" cxnId="{50410831-5405-4672-870B-7CDDC5EA7041}">
      <dgm:prSet/>
      <dgm:spPr/>
      <dgm:t>
        <a:bodyPr/>
        <a:lstStyle/>
        <a:p>
          <a:endParaRPr lang="de-DE"/>
        </a:p>
      </dgm:t>
    </dgm:pt>
    <dgm:pt modelId="{029DA352-032E-403C-9083-0F8B2495E263}">
      <dgm:prSet/>
      <dgm:spPr/>
      <dgm:t>
        <a:bodyPr/>
        <a:lstStyle/>
        <a:p>
          <a:pPr rtl="0"/>
          <a:r>
            <a:rPr lang="en-US" smtClean="0"/>
            <a:t>Proof connectivity of MC and PSS</a:t>
          </a:r>
          <a:endParaRPr lang="de-DE"/>
        </a:p>
      </dgm:t>
    </dgm:pt>
    <dgm:pt modelId="{D7FBDDE0-1D3B-4E0F-99D1-50A03DF7444C}" type="parTrans" cxnId="{056CD403-AD69-40C4-BA6D-0EFF021E6582}">
      <dgm:prSet/>
      <dgm:spPr/>
      <dgm:t>
        <a:bodyPr/>
        <a:lstStyle/>
        <a:p>
          <a:endParaRPr lang="de-DE"/>
        </a:p>
      </dgm:t>
    </dgm:pt>
    <dgm:pt modelId="{7A747FAA-4443-4597-8923-1150FC60E04F}" type="sibTrans" cxnId="{056CD403-AD69-40C4-BA6D-0EFF021E6582}">
      <dgm:prSet/>
      <dgm:spPr/>
      <dgm:t>
        <a:bodyPr/>
        <a:lstStyle/>
        <a:p>
          <a:endParaRPr lang="de-DE"/>
        </a:p>
      </dgm:t>
    </dgm:pt>
    <dgm:pt modelId="{903BF7D6-944D-4C0A-B8BC-3C7375315419}">
      <dgm:prSet/>
      <dgm:spPr/>
      <dgm:t>
        <a:bodyPr/>
        <a:lstStyle/>
        <a:p>
          <a:pPr rtl="0"/>
          <a:r>
            <a:rPr lang="en-US" smtClean="0"/>
            <a:t>Result: </a:t>
          </a:r>
          <a:endParaRPr lang="de-DE"/>
        </a:p>
      </dgm:t>
    </dgm:pt>
    <dgm:pt modelId="{07387D26-AB5D-4B9D-91B1-816D9C377970}" type="parTrans" cxnId="{C656279C-A989-4F08-889C-C2B3AEE69363}">
      <dgm:prSet/>
      <dgm:spPr/>
      <dgm:t>
        <a:bodyPr/>
        <a:lstStyle/>
        <a:p>
          <a:endParaRPr lang="de-DE"/>
        </a:p>
      </dgm:t>
    </dgm:pt>
    <dgm:pt modelId="{64DA8BBB-D583-4AC1-B1B6-DFF7DD8DC78D}" type="sibTrans" cxnId="{C656279C-A989-4F08-889C-C2B3AEE69363}">
      <dgm:prSet/>
      <dgm:spPr/>
      <dgm:t>
        <a:bodyPr/>
        <a:lstStyle/>
        <a:p>
          <a:endParaRPr lang="de-DE"/>
        </a:p>
      </dgm:t>
    </dgm:pt>
    <dgm:pt modelId="{C32A1CBA-1689-415D-AEF1-44CA0CF68ECE}">
      <dgm:prSet/>
      <dgm:spPr/>
      <dgm:t>
        <a:bodyPr/>
        <a:lstStyle/>
        <a:p>
          <a:pPr rtl="0"/>
          <a:r>
            <a:rPr lang="en-US" dirty="0" smtClean="0"/>
            <a:t>PSS = ecological potential</a:t>
          </a:r>
          <a:endParaRPr lang="de-DE" dirty="0"/>
        </a:p>
      </dgm:t>
    </dgm:pt>
    <dgm:pt modelId="{858169DC-F92F-41A1-B48F-FA513511D468}" type="parTrans" cxnId="{69B76F22-064F-4744-BA0D-3E06330D56BC}">
      <dgm:prSet/>
      <dgm:spPr/>
      <dgm:t>
        <a:bodyPr/>
        <a:lstStyle/>
        <a:p>
          <a:endParaRPr lang="de-DE"/>
        </a:p>
      </dgm:t>
    </dgm:pt>
    <dgm:pt modelId="{5A5CA2A5-335E-499E-87BC-FECAE488561E}" type="sibTrans" cxnId="{69B76F22-064F-4744-BA0D-3E06330D56BC}">
      <dgm:prSet/>
      <dgm:spPr/>
      <dgm:t>
        <a:bodyPr/>
        <a:lstStyle/>
        <a:p>
          <a:endParaRPr lang="de-DE"/>
        </a:p>
      </dgm:t>
    </dgm:pt>
    <dgm:pt modelId="{9AC77226-A259-40C3-8829-56BF4EA572D0}">
      <dgm:prSet/>
      <dgm:spPr/>
      <dgm:t>
        <a:bodyPr/>
        <a:lstStyle/>
        <a:p>
          <a:pPr rtl="0"/>
          <a:r>
            <a:rPr lang="en-US" dirty="0" smtClean="0"/>
            <a:t>Connectivity between MC and PSS is given</a:t>
          </a:r>
          <a:endParaRPr lang="de-DE" dirty="0"/>
        </a:p>
      </dgm:t>
    </dgm:pt>
    <dgm:pt modelId="{6C6201DD-704A-4723-91F3-6B2B1320407E}" type="parTrans" cxnId="{FF03C1FE-1405-41DB-91CC-E79DC6C441EB}">
      <dgm:prSet/>
      <dgm:spPr/>
      <dgm:t>
        <a:bodyPr/>
        <a:lstStyle/>
        <a:p>
          <a:endParaRPr lang="de-DE"/>
        </a:p>
      </dgm:t>
    </dgm:pt>
    <dgm:pt modelId="{BA7A4099-4EC8-4C79-A5D6-4287B6667A44}" type="sibTrans" cxnId="{FF03C1FE-1405-41DB-91CC-E79DC6C441EB}">
      <dgm:prSet/>
      <dgm:spPr/>
      <dgm:t>
        <a:bodyPr/>
        <a:lstStyle/>
        <a:p>
          <a:endParaRPr lang="de-DE"/>
        </a:p>
      </dgm:t>
    </dgm:pt>
    <dgm:pt modelId="{BE1C1BB2-0D04-4FB5-8F26-8F76742FEEB6}">
      <dgm:prSet/>
      <dgm:spPr/>
      <dgm:t>
        <a:bodyPr/>
        <a:lstStyle/>
        <a:p>
          <a:pPr rtl="0"/>
          <a:r>
            <a:rPr lang="en-US" dirty="0" smtClean="0"/>
            <a:t>Integration of PSS-ideas into Customization Offering</a:t>
          </a:r>
          <a:endParaRPr lang="de-DE" dirty="0"/>
        </a:p>
      </dgm:t>
    </dgm:pt>
    <dgm:pt modelId="{9CB7DC31-E2D8-4C99-BCD9-39E81CA3838B}" type="parTrans" cxnId="{501A3AF0-6205-4C86-9DD7-EAD84AF2C64D}">
      <dgm:prSet/>
      <dgm:spPr/>
      <dgm:t>
        <a:bodyPr/>
        <a:lstStyle/>
        <a:p>
          <a:endParaRPr lang="de-DE"/>
        </a:p>
      </dgm:t>
    </dgm:pt>
    <dgm:pt modelId="{A3436A69-C80A-4EE2-8689-2990876820E6}" type="sibTrans" cxnId="{501A3AF0-6205-4C86-9DD7-EAD84AF2C64D}">
      <dgm:prSet/>
      <dgm:spPr/>
      <dgm:t>
        <a:bodyPr/>
        <a:lstStyle/>
        <a:p>
          <a:endParaRPr lang="de-DE"/>
        </a:p>
      </dgm:t>
    </dgm:pt>
    <dgm:pt modelId="{6489FA0C-C606-49DC-BB34-AF0284738C06}">
      <dgm:prSet/>
      <dgm:spPr/>
      <dgm:t>
        <a:bodyPr/>
        <a:lstStyle/>
        <a:p>
          <a:pPr rtl="0"/>
          <a:r>
            <a:rPr lang="de-DE" dirty="0" smtClean="0"/>
            <a:t>Future Research</a:t>
          </a:r>
          <a:endParaRPr lang="de-DE" dirty="0"/>
        </a:p>
      </dgm:t>
    </dgm:pt>
    <dgm:pt modelId="{7A798411-F5DD-4DE7-A95B-95814B6403A3}" type="parTrans" cxnId="{D58396CC-16F9-437E-8685-37ABF2E00B33}">
      <dgm:prSet/>
      <dgm:spPr/>
      <dgm:t>
        <a:bodyPr/>
        <a:lstStyle/>
        <a:p>
          <a:endParaRPr lang="de-DE"/>
        </a:p>
      </dgm:t>
    </dgm:pt>
    <dgm:pt modelId="{4AB18CDA-5873-4D91-8E6D-23D1E557EE86}" type="sibTrans" cxnId="{D58396CC-16F9-437E-8685-37ABF2E00B33}">
      <dgm:prSet/>
      <dgm:spPr/>
      <dgm:t>
        <a:bodyPr/>
        <a:lstStyle/>
        <a:p>
          <a:endParaRPr lang="de-DE"/>
        </a:p>
      </dgm:t>
    </dgm:pt>
    <dgm:pt modelId="{CA28FFAE-476F-4351-B131-BF01B8C26C7A}">
      <dgm:prSet/>
      <dgm:spPr/>
      <dgm:t>
        <a:bodyPr/>
        <a:lstStyle/>
        <a:p>
          <a:pPr rtl="0"/>
          <a:r>
            <a:rPr lang="de-DE" dirty="0" err="1" smtClean="0"/>
            <a:t>Empiric</a:t>
          </a:r>
          <a:r>
            <a:rPr lang="de-DE" dirty="0" smtClean="0"/>
            <a:t> </a:t>
          </a:r>
          <a:r>
            <a:rPr lang="de-DE" dirty="0" err="1" smtClean="0"/>
            <a:t>analysis</a:t>
          </a:r>
          <a:r>
            <a:rPr lang="de-DE" dirty="0" smtClean="0"/>
            <a:t>: </a:t>
          </a:r>
          <a:r>
            <a:rPr lang="de-DE" dirty="0" err="1" smtClean="0"/>
            <a:t>concept</a:t>
          </a:r>
          <a:r>
            <a:rPr lang="de-DE" dirty="0" smtClean="0"/>
            <a:t> </a:t>
          </a:r>
          <a:r>
            <a:rPr lang="de-DE" dirty="0" err="1" smtClean="0"/>
            <a:t>testing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business</a:t>
          </a:r>
          <a:r>
            <a:rPr lang="de-DE" dirty="0" smtClean="0"/>
            <a:t> </a:t>
          </a:r>
          <a:r>
            <a:rPr lang="de-DE" dirty="0" err="1" smtClean="0"/>
            <a:t>models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MC </a:t>
          </a:r>
          <a:r>
            <a:rPr lang="de-DE" dirty="0" err="1" smtClean="0"/>
            <a:t>and</a:t>
          </a:r>
          <a:r>
            <a:rPr lang="de-DE" dirty="0" smtClean="0"/>
            <a:t> PSS </a:t>
          </a:r>
          <a:r>
            <a:rPr lang="de-DE" dirty="0" err="1" smtClean="0"/>
            <a:t>elements</a:t>
          </a:r>
          <a:endParaRPr lang="de-DE" dirty="0"/>
        </a:p>
      </dgm:t>
    </dgm:pt>
    <dgm:pt modelId="{EFCB9F74-C94D-4464-8344-913C86A94DD5}" type="parTrans" cxnId="{E3F67172-1460-45D1-A541-2F4632E37399}">
      <dgm:prSet/>
      <dgm:spPr/>
      <dgm:t>
        <a:bodyPr/>
        <a:lstStyle/>
        <a:p>
          <a:endParaRPr lang="de-DE"/>
        </a:p>
      </dgm:t>
    </dgm:pt>
    <dgm:pt modelId="{474D5B1A-1EB5-4E24-8408-50A0644C9583}" type="sibTrans" cxnId="{E3F67172-1460-45D1-A541-2F4632E37399}">
      <dgm:prSet/>
      <dgm:spPr/>
      <dgm:t>
        <a:bodyPr/>
        <a:lstStyle/>
        <a:p>
          <a:endParaRPr lang="de-DE"/>
        </a:p>
      </dgm:t>
    </dgm:pt>
    <dgm:pt modelId="{893E0F98-1C00-48F8-BEFB-781E5078DB28}">
      <dgm:prSet/>
      <dgm:spPr/>
      <dgm:t>
        <a:bodyPr/>
        <a:lstStyle/>
        <a:p>
          <a:pPr rtl="0"/>
          <a:r>
            <a:rPr lang="de-DE" dirty="0" smtClean="0"/>
            <a:t>Analysis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complexity</a:t>
          </a:r>
          <a:endParaRPr lang="de-DE" dirty="0"/>
        </a:p>
      </dgm:t>
    </dgm:pt>
    <dgm:pt modelId="{83B001D1-5600-4F72-86FE-1F59FE7FCED2}" type="parTrans" cxnId="{176E3376-7A72-45DE-A68F-7251B33BA1EA}">
      <dgm:prSet/>
      <dgm:spPr/>
      <dgm:t>
        <a:bodyPr/>
        <a:lstStyle/>
        <a:p>
          <a:endParaRPr lang="de-DE"/>
        </a:p>
      </dgm:t>
    </dgm:pt>
    <dgm:pt modelId="{CD44864A-A942-4393-BF94-76EF5DE3310E}" type="sibTrans" cxnId="{176E3376-7A72-45DE-A68F-7251B33BA1EA}">
      <dgm:prSet/>
      <dgm:spPr/>
      <dgm:t>
        <a:bodyPr/>
        <a:lstStyle/>
        <a:p>
          <a:endParaRPr lang="de-DE"/>
        </a:p>
      </dgm:t>
    </dgm:pt>
    <dgm:pt modelId="{E8D7E7F1-FEBB-4802-A7B4-12C7080E19ED}" type="pres">
      <dgm:prSet presAssocID="{41A1C744-FBEA-470B-819E-EA6942FF853E}" presName="linear" presStyleCnt="0">
        <dgm:presLayoutVars>
          <dgm:animLvl val="lvl"/>
          <dgm:resizeHandles val="exact"/>
        </dgm:presLayoutVars>
      </dgm:prSet>
      <dgm:spPr/>
    </dgm:pt>
    <dgm:pt modelId="{78EA334A-E196-4767-8317-5635295E61BC}" type="pres">
      <dgm:prSet presAssocID="{00358A3F-9822-4F77-94A3-FE301E9F327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0741A6-4D34-49B9-A9DA-9EE1768CCE26}" type="pres">
      <dgm:prSet presAssocID="{00358A3F-9822-4F77-94A3-FE301E9F327F}" presName="childText" presStyleLbl="revTx" presStyleIdx="0" presStyleCnt="5">
        <dgm:presLayoutVars>
          <dgm:bulletEnabled val="1"/>
        </dgm:presLayoutVars>
      </dgm:prSet>
      <dgm:spPr/>
    </dgm:pt>
    <dgm:pt modelId="{AFE07220-FAFD-4618-B94D-B6A7B59836A4}" type="pres">
      <dgm:prSet presAssocID="{7801D04F-26FF-4A58-8F2C-2981940932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39CEB6-F9D3-4AF2-8482-3CC783ED0C34}" type="pres">
      <dgm:prSet presAssocID="{7801D04F-26FF-4A58-8F2C-298194093289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1C9245-6C4E-454A-A791-A9D940D2357A}" type="pres">
      <dgm:prSet presAssocID="{3D18CE93-8714-4CFD-91D8-AF2A798756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5AC20E1-A69D-4B09-BCEE-83C68A04705C}" type="pres">
      <dgm:prSet presAssocID="{3D18CE93-8714-4CFD-91D8-AF2A79875635}" presName="childText" presStyleLbl="revTx" presStyleIdx="2" presStyleCnt="5">
        <dgm:presLayoutVars>
          <dgm:bulletEnabled val="1"/>
        </dgm:presLayoutVars>
      </dgm:prSet>
      <dgm:spPr/>
    </dgm:pt>
    <dgm:pt modelId="{B56DB98D-10F7-442D-9E7B-54F75D12F499}" type="pres">
      <dgm:prSet presAssocID="{903BF7D6-944D-4C0A-B8BC-3C73753154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DEAC357-036F-488B-8D0A-EE1C6B87F1ED}" type="pres">
      <dgm:prSet presAssocID="{903BF7D6-944D-4C0A-B8BC-3C737531541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E4CB73-29C9-4C67-AAE4-1D050DBD9E19}" type="pres">
      <dgm:prSet presAssocID="{6489FA0C-C606-49DC-BB34-AF0284738C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67ED31-EA5A-4F8A-BCBC-96A5A97C26B5}" type="pres">
      <dgm:prSet presAssocID="{6489FA0C-C606-49DC-BB34-AF0284738C0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8FE9197-8979-4BD4-8726-0B0DF420BB51}" type="presOf" srcId="{41A1C744-FBEA-470B-819E-EA6942FF853E}" destId="{E8D7E7F1-FEBB-4802-A7B4-12C7080E19ED}" srcOrd="0" destOrd="0" presId="urn:microsoft.com/office/officeart/2005/8/layout/vList2"/>
    <dgm:cxn modelId="{229AEC85-BA7C-4C14-B1BD-C08A97BB77B1}" type="presOf" srcId="{893E0F98-1C00-48F8-BEFB-781E5078DB28}" destId="{E967ED31-EA5A-4F8A-BCBC-96A5A97C26B5}" srcOrd="0" destOrd="1" presId="urn:microsoft.com/office/officeart/2005/8/layout/vList2"/>
    <dgm:cxn modelId="{056CD403-AD69-40C4-BA6D-0EFF021E6582}" srcId="{3D18CE93-8714-4CFD-91D8-AF2A79875635}" destId="{029DA352-032E-403C-9083-0F8B2495E263}" srcOrd="1" destOrd="0" parTransId="{D7FBDDE0-1D3B-4E0F-99D1-50A03DF7444C}" sibTransId="{7A747FAA-4443-4597-8923-1150FC60E04F}"/>
    <dgm:cxn modelId="{E929D7C8-B1F7-4A25-ABA6-68FC44EF207E}" type="presOf" srcId="{7B5E289D-CF0C-4EB4-A1F2-96F39789EC84}" destId="{9139CEB6-F9D3-4AF2-8482-3CC783ED0C34}" srcOrd="0" destOrd="0" presId="urn:microsoft.com/office/officeart/2005/8/layout/vList2"/>
    <dgm:cxn modelId="{65233BA9-1FFE-44AD-8A5E-8B1D33E9ABC9}" type="presOf" srcId="{B0F96393-1456-4E13-8FB9-A74FCD0B2F0D}" destId="{9139CEB6-F9D3-4AF2-8482-3CC783ED0C34}" srcOrd="0" destOrd="1" presId="urn:microsoft.com/office/officeart/2005/8/layout/vList2"/>
    <dgm:cxn modelId="{5204E015-6552-4A02-BF5F-E50A15A148EC}" type="presOf" srcId="{3D18CE93-8714-4CFD-91D8-AF2A79875635}" destId="{EC1C9245-6C4E-454A-A791-A9D940D2357A}" srcOrd="0" destOrd="0" presId="urn:microsoft.com/office/officeart/2005/8/layout/vList2"/>
    <dgm:cxn modelId="{3B790919-3DC3-4A4E-9F49-F7F5532282DA}" srcId="{7801D04F-26FF-4A58-8F2C-298194093289}" destId="{B0F96393-1456-4E13-8FB9-A74FCD0B2F0D}" srcOrd="1" destOrd="0" parTransId="{099A0D54-A25A-4FD0-A3C7-C4B5E5DC7B7B}" sibTransId="{FAF0B643-F499-4BFB-8517-7AB1331E6BDF}"/>
    <dgm:cxn modelId="{419CEEEB-6B85-4EB3-93CB-1D8B3ECB29BC}" srcId="{7801D04F-26FF-4A58-8F2C-298194093289}" destId="{8E2A8190-FB99-4121-99AD-B8454EA734E0}" srcOrd="2" destOrd="0" parTransId="{1FCE0E63-E159-4374-ADFC-AC847A548DF6}" sibTransId="{340F264F-9D22-481A-BA44-BAD640F7C787}"/>
    <dgm:cxn modelId="{C656279C-A989-4F08-889C-C2B3AEE69363}" srcId="{41A1C744-FBEA-470B-819E-EA6942FF853E}" destId="{903BF7D6-944D-4C0A-B8BC-3C7375315419}" srcOrd="3" destOrd="0" parTransId="{07387D26-AB5D-4B9D-91B1-816D9C377970}" sibTransId="{64DA8BBB-D583-4AC1-B1B6-DFF7DD8DC78D}"/>
    <dgm:cxn modelId="{69B76F22-064F-4744-BA0D-3E06330D56BC}" srcId="{903BF7D6-944D-4C0A-B8BC-3C7375315419}" destId="{C32A1CBA-1689-415D-AEF1-44CA0CF68ECE}" srcOrd="0" destOrd="0" parTransId="{858169DC-F92F-41A1-B48F-FA513511D468}" sibTransId="{5A5CA2A5-335E-499E-87BC-FECAE488561E}"/>
    <dgm:cxn modelId="{F347C32B-26A2-49EA-BF9A-63409B6D079E}" type="presOf" srcId="{BE1C1BB2-0D04-4FB5-8F26-8F76742FEEB6}" destId="{9139CEB6-F9D3-4AF2-8482-3CC783ED0C34}" srcOrd="0" destOrd="3" presId="urn:microsoft.com/office/officeart/2005/8/layout/vList2"/>
    <dgm:cxn modelId="{D58396CC-16F9-437E-8685-37ABF2E00B33}" srcId="{41A1C744-FBEA-470B-819E-EA6942FF853E}" destId="{6489FA0C-C606-49DC-BB34-AF0284738C06}" srcOrd="4" destOrd="0" parTransId="{7A798411-F5DD-4DE7-A95B-95814B6403A3}" sibTransId="{4AB18CDA-5873-4D91-8E6D-23D1E557EE86}"/>
    <dgm:cxn modelId="{7C6C67D7-C3C0-4C5F-8F71-89A9150FA37A}" type="presOf" srcId="{C32A1CBA-1689-415D-AEF1-44CA0CF68ECE}" destId="{DDEAC357-036F-488B-8D0A-EE1C6B87F1ED}" srcOrd="0" destOrd="0" presId="urn:microsoft.com/office/officeart/2005/8/layout/vList2"/>
    <dgm:cxn modelId="{F91ABBFA-944C-4C73-8B39-85D68378EFF1}" type="presOf" srcId="{6489FA0C-C606-49DC-BB34-AF0284738C06}" destId="{DEE4CB73-29C9-4C67-AAE4-1D050DBD9E19}" srcOrd="0" destOrd="0" presId="urn:microsoft.com/office/officeart/2005/8/layout/vList2"/>
    <dgm:cxn modelId="{632FA4DE-2929-4038-953D-D97397E1E6D6}" type="presOf" srcId="{CA28FFAE-476F-4351-B131-BF01B8C26C7A}" destId="{E967ED31-EA5A-4F8A-BCBC-96A5A97C26B5}" srcOrd="0" destOrd="0" presId="urn:microsoft.com/office/officeart/2005/8/layout/vList2"/>
    <dgm:cxn modelId="{7CD26F44-2A39-4732-9B56-AF24D6E5727E}" srcId="{41A1C744-FBEA-470B-819E-EA6942FF853E}" destId="{00358A3F-9822-4F77-94A3-FE301E9F327F}" srcOrd="0" destOrd="0" parTransId="{014710B7-D214-49E5-9C42-CBC4845591A9}" sibTransId="{25BDD9C3-75CA-4E53-B2F1-2FC895DB68A8}"/>
    <dgm:cxn modelId="{594D52C9-E5E4-4207-928C-72CBB7396804}" type="presOf" srcId="{00358A3F-9822-4F77-94A3-FE301E9F327F}" destId="{78EA334A-E196-4767-8317-5635295E61BC}" srcOrd="0" destOrd="0" presId="urn:microsoft.com/office/officeart/2005/8/layout/vList2"/>
    <dgm:cxn modelId="{65BD1B2C-5C03-4332-9A56-25B7DAA52B69}" type="presOf" srcId="{9AC77226-A259-40C3-8829-56BF4EA572D0}" destId="{DDEAC357-036F-488B-8D0A-EE1C6B87F1ED}" srcOrd="0" destOrd="1" presId="urn:microsoft.com/office/officeart/2005/8/layout/vList2"/>
    <dgm:cxn modelId="{B3A3C5DA-385C-4A88-BEFC-435D2CF5CC8F}" srcId="{7801D04F-26FF-4A58-8F2C-298194093289}" destId="{7B5E289D-CF0C-4EB4-A1F2-96F39789EC84}" srcOrd="0" destOrd="0" parTransId="{006CDE95-9BBD-4CBD-9C8B-A25789C8D848}" sibTransId="{8B5D7B35-16D1-4A7C-9458-88CB60482F02}"/>
    <dgm:cxn modelId="{308FC095-28C5-4FAF-9729-2CB05CB8B82C}" srcId="{41A1C744-FBEA-470B-819E-EA6942FF853E}" destId="{7801D04F-26FF-4A58-8F2C-298194093289}" srcOrd="1" destOrd="0" parTransId="{65D6BE5C-358A-47EE-B26A-56DFBCF5111D}" sibTransId="{EF1553A4-1B7A-4956-B088-0135E6960321}"/>
    <dgm:cxn modelId="{50410831-5405-4672-870B-7CDDC5EA7041}" srcId="{3D18CE93-8714-4CFD-91D8-AF2A79875635}" destId="{B2984899-CC97-43E8-89F5-FFF769113A3E}" srcOrd="0" destOrd="0" parTransId="{A644C703-1ED0-4682-9313-65259547675D}" sibTransId="{740A5978-E1AC-46A3-81C5-C047E840B705}"/>
    <dgm:cxn modelId="{D48FE69E-B244-4BA6-94A4-A1348FDF49AB}" srcId="{41A1C744-FBEA-470B-819E-EA6942FF853E}" destId="{3D18CE93-8714-4CFD-91D8-AF2A79875635}" srcOrd="2" destOrd="0" parTransId="{C7B36BE7-5F0E-4482-BE6A-671D800742AB}" sibTransId="{5BA358DF-0986-4CE6-A1AB-19D0A297A8C6}"/>
    <dgm:cxn modelId="{B751FF63-B600-4C6D-B638-65ABC67A5D99}" type="presOf" srcId="{AFE6FA50-E155-4D83-BABE-BDE8E0409174}" destId="{9139CEB6-F9D3-4AF2-8482-3CC783ED0C34}" srcOrd="0" destOrd="4" presId="urn:microsoft.com/office/officeart/2005/8/layout/vList2"/>
    <dgm:cxn modelId="{EDEB6094-F4B5-4046-A6DC-020543B8305C}" type="presOf" srcId="{B2984899-CC97-43E8-89F5-FFF769113A3E}" destId="{85AC20E1-A69D-4B09-BCEE-83C68A04705C}" srcOrd="0" destOrd="0" presId="urn:microsoft.com/office/officeart/2005/8/layout/vList2"/>
    <dgm:cxn modelId="{E3F67172-1460-45D1-A541-2F4632E37399}" srcId="{6489FA0C-C606-49DC-BB34-AF0284738C06}" destId="{CA28FFAE-476F-4351-B131-BF01B8C26C7A}" srcOrd="0" destOrd="0" parTransId="{EFCB9F74-C94D-4464-8344-913C86A94DD5}" sibTransId="{474D5B1A-1EB5-4E24-8408-50A0644C9583}"/>
    <dgm:cxn modelId="{83CD06FD-8AD7-4C67-B96A-3687B9F98BD0}" type="presOf" srcId="{903BF7D6-944D-4C0A-B8BC-3C7375315419}" destId="{B56DB98D-10F7-442D-9E7B-54F75D12F499}" srcOrd="0" destOrd="0" presId="urn:microsoft.com/office/officeart/2005/8/layout/vList2"/>
    <dgm:cxn modelId="{92274439-A8F7-4B46-B787-B1ADF0D10956}" type="presOf" srcId="{8E2A8190-FB99-4121-99AD-B8454EA734E0}" destId="{9139CEB6-F9D3-4AF2-8482-3CC783ED0C34}" srcOrd="0" destOrd="2" presId="urn:microsoft.com/office/officeart/2005/8/layout/vList2"/>
    <dgm:cxn modelId="{D04097C9-60ED-4774-ACB4-82BDDEAE9D4D}" type="presOf" srcId="{7801D04F-26FF-4A58-8F2C-298194093289}" destId="{AFE07220-FAFD-4618-B94D-B6A7B59836A4}" srcOrd="0" destOrd="0" presId="urn:microsoft.com/office/officeart/2005/8/layout/vList2"/>
    <dgm:cxn modelId="{28EBFD05-018C-4186-8B4F-DDFADFF82816}" srcId="{00358A3F-9822-4F77-94A3-FE301E9F327F}" destId="{83742103-8251-4EEF-A4A2-EA33C39DB536}" srcOrd="0" destOrd="0" parTransId="{219F3F30-EF08-42D3-BCC4-F3446D8616CD}" sibTransId="{55890ADE-6372-4F0F-AEB9-B1DA44B7F0B9}"/>
    <dgm:cxn modelId="{FF03C1FE-1405-41DB-91CC-E79DC6C441EB}" srcId="{903BF7D6-944D-4C0A-B8BC-3C7375315419}" destId="{9AC77226-A259-40C3-8829-56BF4EA572D0}" srcOrd="1" destOrd="0" parTransId="{6C6201DD-704A-4723-91F3-6B2B1320407E}" sibTransId="{BA7A4099-4EC8-4C79-A5D6-4287B6667A44}"/>
    <dgm:cxn modelId="{788966A5-B316-4219-8D5E-163EE21DFE3F}" type="presOf" srcId="{029DA352-032E-403C-9083-0F8B2495E263}" destId="{85AC20E1-A69D-4B09-BCEE-83C68A04705C}" srcOrd="0" destOrd="1" presId="urn:microsoft.com/office/officeart/2005/8/layout/vList2"/>
    <dgm:cxn modelId="{501A3AF0-6205-4C86-9DD7-EAD84AF2C64D}" srcId="{8E2A8190-FB99-4121-99AD-B8454EA734E0}" destId="{BE1C1BB2-0D04-4FB5-8F26-8F76742FEEB6}" srcOrd="0" destOrd="0" parTransId="{9CB7DC31-E2D8-4C99-BCD9-39E81CA3838B}" sibTransId="{A3436A69-C80A-4EE2-8689-2990876820E6}"/>
    <dgm:cxn modelId="{B23E73A3-2321-473E-8196-A2C61238B8C2}" srcId="{8E2A8190-FB99-4121-99AD-B8454EA734E0}" destId="{AFE6FA50-E155-4D83-BABE-BDE8E0409174}" srcOrd="1" destOrd="0" parTransId="{BB899383-E454-4FB4-B4C5-55F38B52DDCA}" sibTransId="{4704AADA-36E5-4E4A-B76B-6CACFDD650F5}"/>
    <dgm:cxn modelId="{B6AC6278-B602-4419-A414-FFECB08E6E7A}" type="presOf" srcId="{83742103-8251-4EEF-A4A2-EA33C39DB536}" destId="{5E0741A6-4D34-49B9-A9DA-9EE1768CCE26}" srcOrd="0" destOrd="0" presId="urn:microsoft.com/office/officeart/2005/8/layout/vList2"/>
    <dgm:cxn modelId="{176E3376-7A72-45DE-A68F-7251B33BA1EA}" srcId="{6489FA0C-C606-49DC-BB34-AF0284738C06}" destId="{893E0F98-1C00-48F8-BEFB-781E5078DB28}" srcOrd="1" destOrd="0" parTransId="{83B001D1-5600-4F72-86FE-1F59FE7FCED2}" sibTransId="{CD44864A-A942-4393-BF94-76EF5DE3310E}"/>
    <dgm:cxn modelId="{DE2E1CE1-8DC6-4551-8BDE-47C3896DD915}" type="presParOf" srcId="{E8D7E7F1-FEBB-4802-A7B4-12C7080E19ED}" destId="{78EA334A-E196-4767-8317-5635295E61BC}" srcOrd="0" destOrd="0" presId="urn:microsoft.com/office/officeart/2005/8/layout/vList2"/>
    <dgm:cxn modelId="{F09CF17C-645F-4D03-BE45-486296BC4E63}" type="presParOf" srcId="{E8D7E7F1-FEBB-4802-A7B4-12C7080E19ED}" destId="{5E0741A6-4D34-49B9-A9DA-9EE1768CCE26}" srcOrd="1" destOrd="0" presId="urn:microsoft.com/office/officeart/2005/8/layout/vList2"/>
    <dgm:cxn modelId="{559DD5AF-519A-416F-9B08-F2166288AD1B}" type="presParOf" srcId="{E8D7E7F1-FEBB-4802-A7B4-12C7080E19ED}" destId="{AFE07220-FAFD-4618-B94D-B6A7B59836A4}" srcOrd="2" destOrd="0" presId="urn:microsoft.com/office/officeart/2005/8/layout/vList2"/>
    <dgm:cxn modelId="{F6FE7D31-F788-40B6-A850-FF04CAE70315}" type="presParOf" srcId="{E8D7E7F1-FEBB-4802-A7B4-12C7080E19ED}" destId="{9139CEB6-F9D3-4AF2-8482-3CC783ED0C34}" srcOrd="3" destOrd="0" presId="urn:microsoft.com/office/officeart/2005/8/layout/vList2"/>
    <dgm:cxn modelId="{4B946FA5-7948-4E4B-8DA4-6CCB9A53F61B}" type="presParOf" srcId="{E8D7E7F1-FEBB-4802-A7B4-12C7080E19ED}" destId="{EC1C9245-6C4E-454A-A791-A9D940D2357A}" srcOrd="4" destOrd="0" presId="urn:microsoft.com/office/officeart/2005/8/layout/vList2"/>
    <dgm:cxn modelId="{303A619D-EDE1-4F6B-8D4E-84AEC4205BE7}" type="presParOf" srcId="{E8D7E7F1-FEBB-4802-A7B4-12C7080E19ED}" destId="{85AC20E1-A69D-4B09-BCEE-83C68A04705C}" srcOrd="5" destOrd="0" presId="urn:microsoft.com/office/officeart/2005/8/layout/vList2"/>
    <dgm:cxn modelId="{E9B74967-2E07-4F96-98A0-AA670DF705F4}" type="presParOf" srcId="{E8D7E7F1-FEBB-4802-A7B4-12C7080E19ED}" destId="{B56DB98D-10F7-442D-9E7B-54F75D12F499}" srcOrd="6" destOrd="0" presId="urn:microsoft.com/office/officeart/2005/8/layout/vList2"/>
    <dgm:cxn modelId="{6E3F5E16-D1EF-4600-8E81-EE0B5E2F7ECD}" type="presParOf" srcId="{E8D7E7F1-FEBB-4802-A7B4-12C7080E19ED}" destId="{DDEAC357-036F-488B-8D0A-EE1C6B87F1ED}" srcOrd="7" destOrd="0" presId="urn:microsoft.com/office/officeart/2005/8/layout/vList2"/>
    <dgm:cxn modelId="{7C3F71A2-A0DB-4895-971F-C4F37516A4E2}" type="presParOf" srcId="{E8D7E7F1-FEBB-4802-A7B4-12C7080E19ED}" destId="{DEE4CB73-29C9-4C67-AAE4-1D050DBD9E19}" srcOrd="8" destOrd="0" presId="urn:microsoft.com/office/officeart/2005/8/layout/vList2"/>
    <dgm:cxn modelId="{CE48FB66-53F1-4B17-A8F1-09B5777B0CD2}" type="presParOf" srcId="{E8D7E7F1-FEBB-4802-A7B4-12C7080E19ED}" destId="{E967ED31-EA5A-4F8A-BCBC-96A5A97C26B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36840-BB2F-4463-B5B5-9DF56FB0836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CC31A-584D-4022-A717-EBDF5F7DE225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Consumer Electronics Sector</a:t>
          </a:r>
          <a:endParaRPr lang="de-DE" sz="2500" kern="1200" dirty="0"/>
        </a:p>
      </dsp:txBody>
      <dsp:txXfrm>
        <a:off x="0" y="0"/>
        <a:ext cx="1645920" cy="4525963"/>
      </dsp:txXfrm>
    </dsp:sp>
    <dsp:sp modelId="{90C041BC-4A90-4803-861B-780149426039}">
      <dsp:nvSpPr>
        <dsp:cNvPr id="0" name=""/>
        <dsp:cNvSpPr/>
      </dsp:nvSpPr>
      <dsp:spPr>
        <a:xfrm>
          <a:off x="1769364" y="70718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= Highly influenced by technological developments. </a:t>
          </a:r>
          <a:endParaRPr lang="de-DE" sz="2800" kern="1200" dirty="0"/>
        </a:p>
      </dsp:txBody>
      <dsp:txXfrm>
        <a:off x="1769364" y="70718"/>
        <a:ext cx="6460236" cy="1414363"/>
      </dsp:txXfrm>
    </dsp:sp>
    <dsp:sp modelId="{C828ABA8-7637-4398-A17A-A4FB49135C89}">
      <dsp:nvSpPr>
        <dsp:cNvPr id="0" name=""/>
        <dsp:cNvSpPr/>
      </dsp:nvSpPr>
      <dsp:spPr>
        <a:xfrm>
          <a:off x="1645920" y="148508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AE4BD-B80D-4300-9692-8ADEE94CFC7C}">
      <dsp:nvSpPr>
        <dsp:cNvPr id="0" name=""/>
        <dsp:cNvSpPr/>
      </dsp:nvSpPr>
      <dsp:spPr>
        <a:xfrm>
          <a:off x="1769364" y="1555799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ym typeface="Wingdings"/>
            </a:rPr>
            <a:t></a:t>
          </a:r>
          <a:r>
            <a:rPr lang="en-US" sz="2800" kern="1200" dirty="0" smtClean="0"/>
            <a:t> Rapid changes: Life cycles of CE products are getting shorter and shorter </a:t>
          </a:r>
          <a:endParaRPr lang="de-DE" sz="2800" kern="1200" dirty="0"/>
        </a:p>
      </dsp:txBody>
      <dsp:txXfrm>
        <a:off x="1769364" y="1555799"/>
        <a:ext cx="6460236" cy="1414363"/>
      </dsp:txXfrm>
    </dsp:sp>
    <dsp:sp modelId="{07901EC7-4102-4619-AED2-95100B1EB2A2}">
      <dsp:nvSpPr>
        <dsp:cNvPr id="0" name=""/>
        <dsp:cNvSpPr/>
      </dsp:nvSpPr>
      <dsp:spPr>
        <a:xfrm>
          <a:off x="1645920" y="297016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1B0BB-E945-49C1-A369-CCE19FDB59B0}">
      <dsp:nvSpPr>
        <dsp:cNvPr id="0" name=""/>
        <dsp:cNvSpPr/>
      </dsp:nvSpPr>
      <dsp:spPr>
        <a:xfrm>
          <a:off x="1769364" y="3040881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sym typeface="Wingdings" panose="05000000000000000000" pitchFamily="2" charset="2"/>
            </a:rPr>
            <a:t> Rising Demand: 2.5 Billion mobiles, tablets and computers in 2014 (Gartner 2014)</a:t>
          </a:r>
          <a:endParaRPr lang="en-US" sz="2800" kern="1200" noProof="0" dirty="0"/>
        </a:p>
      </dsp:txBody>
      <dsp:txXfrm>
        <a:off x="1769364" y="3040881"/>
        <a:ext cx="6460236" cy="1414363"/>
      </dsp:txXfrm>
    </dsp:sp>
    <dsp:sp modelId="{FFBC2EA3-5FB4-4F46-B8EA-9477E117F41B}">
      <dsp:nvSpPr>
        <dsp:cNvPr id="0" name=""/>
        <dsp:cNvSpPr/>
      </dsp:nvSpPr>
      <dsp:spPr>
        <a:xfrm>
          <a:off x="1645920" y="445524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4CBDE-B9C1-423C-9D6F-269B6E932F9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D0063-6C40-4842-8C51-8218CD7405EE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Numerous environ-mental issues throughout the entire product life cycle: </a:t>
          </a:r>
          <a:endParaRPr lang="en-US" sz="2400" kern="1200" dirty="0"/>
        </a:p>
      </dsp:txBody>
      <dsp:txXfrm>
        <a:off x="0" y="0"/>
        <a:ext cx="1645920" cy="4525963"/>
      </dsp:txXfrm>
    </dsp:sp>
    <dsp:sp modelId="{713C74C9-AB79-4ADA-B482-99734D1ADB35}">
      <dsp:nvSpPr>
        <dsp:cNvPr id="0" name=""/>
        <dsp:cNvSpPr/>
      </dsp:nvSpPr>
      <dsp:spPr>
        <a:xfrm>
          <a:off x="1769364" y="35635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of resource efficient designs of appliances and processes </a:t>
          </a:r>
          <a:endParaRPr lang="en-US" sz="2000" kern="1200" dirty="0"/>
        </a:p>
      </dsp:txBody>
      <dsp:txXfrm>
        <a:off x="1769364" y="35635"/>
        <a:ext cx="6460236" cy="712706"/>
      </dsp:txXfrm>
    </dsp:sp>
    <dsp:sp modelId="{41D39481-9DF7-48ED-9424-CF1DA5DEF1A7}">
      <dsp:nvSpPr>
        <dsp:cNvPr id="0" name=""/>
        <dsp:cNvSpPr/>
      </dsp:nvSpPr>
      <dsp:spPr>
        <a:xfrm>
          <a:off x="1645920" y="74834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4677C-A760-4A5B-994B-BB0FC5537387}">
      <dsp:nvSpPr>
        <dsp:cNvPr id="0" name=""/>
        <dsp:cNvSpPr/>
      </dsp:nvSpPr>
      <dsp:spPr>
        <a:xfrm>
          <a:off x="1769364" y="783977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Increased use of raw material </a:t>
          </a:r>
          <a:endParaRPr lang="en-US" sz="2000" kern="1200" dirty="0"/>
        </a:p>
      </dsp:txBody>
      <dsp:txXfrm>
        <a:off x="1769364" y="783977"/>
        <a:ext cx="6460236" cy="712706"/>
      </dsp:txXfrm>
    </dsp:sp>
    <dsp:sp modelId="{552F0F7A-575F-423F-84F0-E964B8363085}">
      <dsp:nvSpPr>
        <dsp:cNvPr id="0" name=""/>
        <dsp:cNvSpPr/>
      </dsp:nvSpPr>
      <dsp:spPr>
        <a:xfrm>
          <a:off x="1645920" y="149668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064CF-8CA3-401E-A322-11924F36C83D}">
      <dsp:nvSpPr>
        <dsp:cNvPr id="0" name=""/>
        <dsp:cNvSpPr/>
      </dsp:nvSpPr>
      <dsp:spPr>
        <a:xfrm>
          <a:off x="1769364" y="1532319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Overproduction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769364" y="1532319"/>
        <a:ext cx="6460236" cy="712706"/>
      </dsp:txXfrm>
    </dsp:sp>
    <dsp:sp modelId="{95EDDF7B-4979-4582-BC68-C66F7239FA1F}">
      <dsp:nvSpPr>
        <dsp:cNvPr id="0" name=""/>
        <dsp:cNvSpPr/>
      </dsp:nvSpPr>
      <dsp:spPr>
        <a:xfrm>
          <a:off x="1645920" y="224502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6D062-796D-4B6E-B5DB-62D14136F252}">
      <dsp:nvSpPr>
        <dsp:cNvPr id="0" name=""/>
        <dsp:cNvSpPr/>
      </dsp:nvSpPr>
      <dsp:spPr>
        <a:xfrm>
          <a:off x="1769364" y="2280661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of hazardous materials. </a:t>
          </a:r>
          <a:endParaRPr lang="en-US" sz="2000" kern="1200" dirty="0"/>
        </a:p>
      </dsp:txBody>
      <dsp:txXfrm>
        <a:off x="1769364" y="2280661"/>
        <a:ext cx="6460236" cy="712706"/>
      </dsp:txXfrm>
    </dsp:sp>
    <dsp:sp modelId="{5F6DF6C3-D9CE-4F6D-B3CB-84946C2AB179}">
      <dsp:nvSpPr>
        <dsp:cNvPr id="0" name=""/>
        <dsp:cNvSpPr/>
      </dsp:nvSpPr>
      <dsp:spPr>
        <a:xfrm>
          <a:off x="1645920" y="299336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97A38-C85F-4356-8188-23D27FE0BC36}">
      <dsp:nvSpPr>
        <dsp:cNvPr id="0" name=""/>
        <dsp:cNvSpPr/>
      </dsp:nvSpPr>
      <dsp:spPr>
        <a:xfrm>
          <a:off x="1769364" y="3029002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Costly processes for dismantling and </a:t>
          </a:r>
          <a:r>
            <a:rPr lang="de-DE" sz="2000" kern="1200" dirty="0" err="1" smtClean="0"/>
            <a:t>recycling</a:t>
          </a:r>
          <a:endParaRPr lang="de-DE" sz="2000" kern="1200" dirty="0" smtClean="0"/>
        </a:p>
      </dsp:txBody>
      <dsp:txXfrm>
        <a:off x="1769364" y="3029002"/>
        <a:ext cx="6460236" cy="712706"/>
      </dsp:txXfrm>
    </dsp:sp>
    <dsp:sp modelId="{0AD799FC-C0CC-4C1E-AB02-58A051C0CEDC}">
      <dsp:nvSpPr>
        <dsp:cNvPr id="0" name=""/>
        <dsp:cNvSpPr/>
      </dsp:nvSpPr>
      <dsp:spPr>
        <a:xfrm>
          <a:off x="1645920" y="374170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0040D-D872-4D7D-9234-08C17B92C6A3}">
      <dsp:nvSpPr>
        <dsp:cNvPr id="0" name=""/>
        <dsp:cNvSpPr/>
      </dsp:nvSpPr>
      <dsp:spPr>
        <a:xfrm>
          <a:off x="1769364" y="3777344"/>
          <a:ext cx="6460236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Off-shore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production</a:t>
          </a:r>
          <a:r>
            <a:rPr lang="de-DE" sz="2000" kern="1200" dirty="0" smtClean="0"/>
            <a:t> = </a:t>
          </a:r>
          <a:r>
            <a:rPr lang="en-US" sz="2000" kern="1200" dirty="0" smtClean="0"/>
            <a:t>increasing energy demand (coal-fired power stations!) / </a:t>
          </a:r>
          <a:r>
            <a:rPr lang="de-DE" sz="2000" kern="1200" dirty="0" err="1" smtClean="0"/>
            <a:t>transportation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emissions</a:t>
          </a:r>
          <a:endParaRPr lang="de-DE" sz="2000" kern="1200" dirty="0" smtClean="0"/>
        </a:p>
      </dsp:txBody>
      <dsp:txXfrm>
        <a:off x="1769364" y="3777344"/>
        <a:ext cx="6460236" cy="712706"/>
      </dsp:txXfrm>
    </dsp:sp>
    <dsp:sp modelId="{39C7BEE6-69B1-4805-8DAA-70B1DFC722FB}">
      <dsp:nvSpPr>
        <dsp:cNvPr id="0" name=""/>
        <dsp:cNvSpPr/>
      </dsp:nvSpPr>
      <dsp:spPr>
        <a:xfrm>
          <a:off x="1645920" y="449005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D5A1C-F081-42E0-ABC2-6162F3563C68}">
      <dsp:nvSpPr>
        <dsp:cNvPr id="0" name=""/>
        <dsp:cNvSpPr/>
      </dsp:nvSpPr>
      <dsp:spPr>
        <a:xfrm>
          <a:off x="0" y="183593"/>
          <a:ext cx="8229600" cy="62341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De-materialization of economy:</a:t>
          </a:r>
          <a:endParaRPr lang="de-DE" sz="2800" kern="1200" dirty="0"/>
        </a:p>
      </dsp:txBody>
      <dsp:txXfrm>
        <a:off x="0" y="183593"/>
        <a:ext cx="8229600" cy="623415"/>
      </dsp:txXfrm>
    </dsp:sp>
    <dsp:sp modelId="{801EA94E-121D-4CFF-8E03-1824D545AF4B}">
      <dsp:nvSpPr>
        <dsp:cNvPr id="0" name=""/>
        <dsp:cNvSpPr/>
      </dsp:nvSpPr>
      <dsp:spPr>
        <a:xfrm>
          <a:off x="4018" y="838191"/>
          <a:ext cx="2740521" cy="3218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Decreasing number of products in the market</a:t>
          </a:r>
          <a:endParaRPr lang="de-DE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smtClean="0"/>
            <a:t>Total Resource reduction etc. </a:t>
          </a:r>
          <a:endParaRPr lang="de-DE" sz="1700" kern="1200"/>
        </a:p>
      </dsp:txBody>
      <dsp:txXfrm>
        <a:off x="4018" y="838191"/>
        <a:ext cx="2740521" cy="3218554"/>
      </dsp:txXfrm>
    </dsp:sp>
    <dsp:sp modelId="{51015063-59CC-4DFB-8C53-851A2F79CEE6}">
      <dsp:nvSpPr>
        <dsp:cNvPr id="0" name=""/>
        <dsp:cNvSpPr/>
      </dsp:nvSpPr>
      <dsp:spPr>
        <a:xfrm>
          <a:off x="2744539" y="838191"/>
          <a:ext cx="2740521" cy="3218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Higher responsibility of companies for their offered PSS</a:t>
          </a:r>
          <a:endParaRPr lang="de-DE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Higher probability that companies take back, upgrade, refurbish and reuse their products</a:t>
          </a:r>
          <a:endParaRPr lang="de-DE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Economic interest to extend material life, such as recycling, energy recovery or composting</a:t>
          </a:r>
          <a:endParaRPr lang="de-DE" sz="1700" kern="1200" dirty="0"/>
        </a:p>
      </dsp:txBody>
      <dsp:txXfrm>
        <a:off x="2744539" y="838191"/>
        <a:ext cx="2740521" cy="3218554"/>
      </dsp:txXfrm>
    </dsp:sp>
    <dsp:sp modelId="{3B51D0AC-852E-41A0-BBAF-0F2B6F805C79}">
      <dsp:nvSpPr>
        <dsp:cNvPr id="0" name=""/>
        <dsp:cNvSpPr/>
      </dsp:nvSpPr>
      <dsp:spPr>
        <a:xfrm>
          <a:off x="5485060" y="838191"/>
          <a:ext cx="2740521" cy="3218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New ways for companies to influence </a:t>
          </a:r>
          <a:r>
            <a:rPr lang="de-DE" sz="2200" kern="1200" smtClean="0"/>
            <a:t> stake-holder relationships.</a:t>
          </a:r>
          <a:endParaRPr lang="de-DE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Consumers can more easily learn about environmental </a:t>
          </a:r>
          <a:r>
            <a:rPr lang="de-DE" sz="1700" kern="1200" smtClean="0"/>
            <a:t>features of products / environmental use of product</a:t>
          </a:r>
          <a:endParaRPr lang="de-DE" sz="1700" kern="1200"/>
        </a:p>
      </dsp:txBody>
      <dsp:txXfrm>
        <a:off x="5485060" y="838191"/>
        <a:ext cx="2740521" cy="3218554"/>
      </dsp:txXfrm>
    </dsp:sp>
    <dsp:sp modelId="{958CDEFF-D9A4-4592-AB98-CB5B5A4FB5AD}">
      <dsp:nvSpPr>
        <dsp:cNvPr id="0" name=""/>
        <dsp:cNvSpPr/>
      </dsp:nvSpPr>
      <dsp:spPr>
        <a:xfrm>
          <a:off x="0" y="4025552"/>
          <a:ext cx="8229600" cy="31681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36456-B4EB-49A4-8A45-01C794FBCF16}">
      <dsp:nvSpPr>
        <dsp:cNvPr id="0" name=""/>
        <dsp:cNvSpPr/>
      </dsp:nvSpPr>
      <dsp:spPr>
        <a:xfrm>
          <a:off x="0" y="3700184"/>
          <a:ext cx="8229600" cy="7175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Interest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en-US" sz="2000" kern="1200" dirty="0" smtClean="0"/>
            <a:t>both, producer and consumer, to minimize life-cycle costs </a:t>
          </a:r>
          <a:r>
            <a:rPr lang="de-DE" sz="2000" kern="1200" dirty="0" err="1" smtClean="0"/>
            <a:t>of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customized</a:t>
          </a:r>
          <a:r>
            <a:rPr lang="de-DE" sz="2000" kern="1200" dirty="0" smtClean="0"/>
            <a:t> PSS</a:t>
          </a:r>
          <a:endParaRPr lang="de-DE" sz="2000" kern="1200" dirty="0"/>
        </a:p>
      </dsp:txBody>
      <dsp:txXfrm>
        <a:off x="0" y="3700184"/>
        <a:ext cx="8229600" cy="717537"/>
      </dsp:txXfrm>
    </dsp:sp>
    <dsp:sp modelId="{8A448499-6E4B-4669-AE87-2227E75399BD}">
      <dsp:nvSpPr>
        <dsp:cNvPr id="0" name=""/>
        <dsp:cNvSpPr/>
      </dsp:nvSpPr>
      <dsp:spPr>
        <a:xfrm rot="10800000">
          <a:off x="0" y="2068808"/>
          <a:ext cx="8229600" cy="15234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Unique </a:t>
          </a:r>
          <a:r>
            <a:rPr lang="de-DE" sz="2000" kern="1200" dirty="0" err="1" smtClean="0"/>
            <a:t>customer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relationships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through</a:t>
          </a:r>
          <a:r>
            <a:rPr lang="de-DE" sz="2000" kern="1200" dirty="0" smtClean="0"/>
            <a:t> PSS </a:t>
          </a:r>
          <a:r>
            <a:rPr lang="de-DE" sz="2000" kern="1200" dirty="0" err="1" smtClean="0"/>
            <a:t>for</a:t>
          </a:r>
          <a:r>
            <a:rPr lang="de-DE" sz="2000" kern="1200" dirty="0" smtClean="0"/>
            <a:t> MC </a:t>
          </a:r>
          <a:r>
            <a:rPr lang="de-DE" sz="2000" kern="1200" dirty="0" err="1" smtClean="0"/>
            <a:t>companies</a:t>
          </a:r>
          <a:endParaRPr lang="de-DE" sz="2000" kern="1200" dirty="0"/>
        </a:p>
      </dsp:txBody>
      <dsp:txXfrm rot="-10800000">
        <a:off x="0" y="2068808"/>
        <a:ext cx="8229600" cy="534730"/>
      </dsp:txXfrm>
    </dsp:sp>
    <dsp:sp modelId="{653D0F93-4850-4CBD-95D3-88115C05D316}">
      <dsp:nvSpPr>
        <dsp:cNvPr id="0" name=""/>
        <dsp:cNvSpPr/>
      </dsp:nvSpPr>
      <dsp:spPr>
        <a:xfrm>
          <a:off x="0" y="2655604"/>
          <a:ext cx="4114799" cy="5883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Long-lasting </a:t>
          </a:r>
          <a:r>
            <a:rPr lang="de-DE" sz="1800" kern="1200" dirty="0" err="1" smtClean="0"/>
            <a:t>relationships</a:t>
          </a:r>
          <a:r>
            <a:rPr lang="de-DE" sz="1800" kern="1200" dirty="0" smtClean="0"/>
            <a:t>, </a:t>
          </a:r>
          <a:r>
            <a:rPr lang="de-DE" sz="1800" kern="1200" dirty="0" err="1" smtClean="0"/>
            <a:t>increasing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customer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loyalty</a:t>
          </a:r>
          <a:endParaRPr lang="de-DE" sz="1800" kern="1200" dirty="0"/>
        </a:p>
      </dsp:txBody>
      <dsp:txXfrm>
        <a:off x="0" y="2655604"/>
        <a:ext cx="4114799" cy="588340"/>
      </dsp:txXfrm>
    </dsp:sp>
    <dsp:sp modelId="{2BAD6291-1617-4D4D-8CB5-F81AA2D1B893}">
      <dsp:nvSpPr>
        <dsp:cNvPr id="0" name=""/>
        <dsp:cNvSpPr/>
      </dsp:nvSpPr>
      <dsp:spPr>
        <a:xfrm>
          <a:off x="4114800" y="2655604"/>
          <a:ext cx="4114799" cy="5883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Increasing responsibility for companies along the </a:t>
          </a:r>
          <a:r>
            <a:rPr lang="de-DE" sz="1800" kern="1200" dirty="0" err="1" smtClean="0"/>
            <a:t>product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life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cycle</a:t>
          </a:r>
          <a:endParaRPr lang="de-DE" sz="1800" kern="1200" dirty="0"/>
        </a:p>
      </dsp:txBody>
      <dsp:txXfrm>
        <a:off x="4114800" y="2655604"/>
        <a:ext cx="4114799" cy="588340"/>
      </dsp:txXfrm>
    </dsp:sp>
    <dsp:sp modelId="{01F25588-FB65-4A85-87F5-9296E0050199}">
      <dsp:nvSpPr>
        <dsp:cNvPr id="0" name=""/>
        <dsp:cNvSpPr/>
      </dsp:nvSpPr>
      <dsp:spPr>
        <a:xfrm rot="10800000">
          <a:off x="0" y="1094688"/>
          <a:ext cx="8229600" cy="110357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New </a:t>
          </a:r>
          <a:r>
            <a:rPr lang="en-US" sz="2000" kern="1200" dirty="0" smtClean="0"/>
            <a:t>sources of added customer value</a:t>
          </a:r>
          <a:endParaRPr lang="de-DE" sz="2000" kern="1200" dirty="0"/>
        </a:p>
      </dsp:txBody>
      <dsp:txXfrm rot="10800000">
        <a:off x="0" y="1094688"/>
        <a:ext cx="8229600" cy="717068"/>
      </dsp:txXfrm>
    </dsp:sp>
    <dsp:sp modelId="{CD1CED28-C7D7-4DF9-8E37-1B5B0924961F}">
      <dsp:nvSpPr>
        <dsp:cNvPr id="0" name=""/>
        <dsp:cNvSpPr/>
      </dsp:nvSpPr>
      <dsp:spPr>
        <a:xfrm rot="10800000">
          <a:off x="0" y="1878"/>
          <a:ext cx="8229600" cy="110357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New </a:t>
          </a:r>
          <a:r>
            <a:rPr lang="de-DE" sz="2000" kern="1200" dirty="0" err="1" smtClean="0"/>
            <a:t>opportunities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for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individualization</a:t>
          </a:r>
          <a:endParaRPr lang="de-DE" sz="2000" kern="1200" dirty="0"/>
        </a:p>
      </dsp:txBody>
      <dsp:txXfrm rot="10800000">
        <a:off x="0" y="1878"/>
        <a:ext cx="8229600" cy="717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A334A-E196-4767-8317-5635295E61BC}">
      <dsp:nvSpPr>
        <dsp:cNvPr id="0" name=""/>
        <dsp:cNvSpPr/>
      </dsp:nvSpPr>
      <dsp:spPr>
        <a:xfrm>
          <a:off x="0" y="133510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SMC Excel Project: </a:t>
          </a:r>
          <a:endParaRPr lang="de-DE" sz="1700" kern="1200"/>
        </a:p>
      </dsp:txBody>
      <dsp:txXfrm>
        <a:off x="19904" y="153414"/>
        <a:ext cx="8189792" cy="367937"/>
      </dsp:txXfrm>
    </dsp:sp>
    <dsp:sp modelId="{5E0741A6-4D34-49B9-A9DA-9EE1768CCE26}">
      <dsp:nvSpPr>
        <dsp:cNvPr id="0" name=""/>
        <dsp:cNvSpPr/>
      </dsp:nvSpPr>
      <dsp:spPr>
        <a:xfrm>
          <a:off x="0" y="541255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Creating Business Models based on Mass Customization to enhance Sustainability of CE</a:t>
          </a:r>
          <a:endParaRPr lang="de-DE" sz="1300" kern="1200"/>
        </a:p>
      </dsp:txBody>
      <dsp:txXfrm>
        <a:off x="0" y="541255"/>
        <a:ext cx="8229600" cy="281520"/>
      </dsp:txXfrm>
    </dsp:sp>
    <dsp:sp modelId="{AFE07220-FAFD-4618-B94D-B6A7B59836A4}">
      <dsp:nvSpPr>
        <dsp:cNvPr id="0" name=""/>
        <dsp:cNvSpPr/>
      </dsp:nvSpPr>
      <dsp:spPr>
        <a:xfrm>
          <a:off x="0" y="822775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Business Model Innovation Workshop: </a:t>
          </a:r>
          <a:endParaRPr lang="de-DE" sz="1700" kern="1200"/>
        </a:p>
      </dsp:txBody>
      <dsp:txXfrm>
        <a:off x="19904" y="842679"/>
        <a:ext cx="8189792" cy="367937"/>
      </dsp:txXfrm>
    </dsp:sp>
    <dsp:sp modelId="{9139CEB6-F9D3-4AF2-8482-3CC783ED0C34}">
      <dsp:nvSpPr>
        <dsp:cNvPr id="0" name=""/>
        <dsp:cNvSpPr/>
      </dsp:nvSpPr>
      <dsp:spPr>
        <a:xfrm>
          <a:off x="0" y="1230520"/>
          <a:ext cx="82296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Trying to develop Business Models with environmental impact using the pattern of MC</a:t>
          </a:r>
          <a:endParaRPr lang="de-DE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Result: Limited Possibilities to enhance sustainability through Hardware (and Software) Customization</a:t>
          </a:r>
          <a:endParaRPr lang="de-D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Proposed Solution:</a:t>
          </a:r>
          <a:endParaRPr lang="de-DE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Integration of PSS-ideas into Customization Offering</a:t>
          </a:r>
          <a:endParaRPr lang="de-DE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Linking MC pattern to PSS pattern and creating BM around these patterns</a:t>
          </a:r>
          <a:endParaRPr lang="de-DE" sz="1300" kern="1200" dirty="0"/>
        </a:p>
      </dsp:txBody>
      <dsp:txXfrm>
        <a:off x="0" y="1230520"/>
        <a:ext cx="8229600" cy="1126080"/>
      </dsp:txXfrm>
    </dsp:sp>
    <dsp:sp modelId="{EC1C9245-6C4E-454A-A791-A9D940D2357A}">
      <dsp:nvSpPr>
        <dsp:cNvPr id="0" name=""/>
        <dsp:cNvSpPr/>
      </dsp:nvSpPr>
      <dsp:spPr>
        <a:xfrm>
          <a:off x="0" y="2356600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Literature analysis: </a:t>
          </a:r>
          <a:endParaRPr lang="de-DE" sz="1700" kern="1200"/>
        </a:p>
      </dsp:txBody>
      <dsp:txXfrm>
        <a:off x="19904" y="2376504"/>
        <a:ext cx="8189792" cy="367937"/>
      </dsp:txXfrm>
    </dsp:sp>
    <dsp:sp modelId="{85AC20E1-A69D-4B09-BCEE-83C68A04705C}">
      <dsp:nvSpPr>
        <dsp:cNvPr id="0" name=""/>
        <dsp:cNvSpPr/>
      </dsp:nvSpPr>
      <dsp:spPr>
        <a:xfrm>
          <a:off x="0" y="2764345"/>
          <a:ext cx="8229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Proof ecologic benefits of PSS pattern</a:t>
          </a:r>
          <a:endParaRPr lang="de-DE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Proof connectivity of MC and PSS</a:t>
          </a:r>
          <a:endParaRPr lang="de-DE" sz="1300" kern="1200"/>
        </a:p>
      </dsp:txBody>
      <dsp:txXfrm>
        <a:off x="0" y="2764345"/>
        <a:ext cx="8229600" cy="448672"/>
      </dsp:txXfrm>
    </dsp:sp>
    <dsp:sp modelId="{B56DB98D-10F7-442D-9E7B-54F75D12F499}">
      <dsp:nvSpPr>
        <dsp:cNvPr id="0" name=""/>
        <dsp:cNvSpPr/>
      </dsp:nvSpPr>
      <dsp:spPr>
        <a:xfrm>
          <a:off x="0" y="3213017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Result: </a:t>
          </a:r>
          <a:endParaRPr lang="de-DE" sz="1700" kern="1200"/>
        </a:p>
      </dsp:txBody>
      <dsp:txXfrm>
        <a:off x="19904" y="3232921"/>
        <a:ext cx="8189792" cy="367937"/>
      </dsp:txXfrm>
    </dsp:sp>
    <dsp:sp modelId="{DDEAC357-036F-488B-8D0A-EE1C6B87F1ED}">
      <dsp:nvSpPr>
        <dsp:cNvPr id="0" name=""/>
        <dsp:cNvSpPr/>
      </dsp:nvSpPr>
      <dsp:spPr>
        <a:xfrm>
          <a:off x="0" y="3620762"/>
          <a:ext cx="8229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PSS = ecological potential</a:t>
          </a:r>
          <a:endParaRPr lang="de-D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Connectivity between MC and PSS is given</a:t>
          </a:r>
          <a:endParaRPr lang="de-DE" sz="1300" kern="1200" dirty="0"/>
        </a:p>
      </dsp:txBody>
      <dsp:txXfrm>
        <a:off x="0" y="3620762"/>
        <a:ext cx="8229600" cy="448672"/>
      </dsp:txXfrm>
    </dsp:sp>
    <dsp:sp modelId="{DEE4CB73-29C9-4C67-AAE4-1D050DBD9E19}">
      <dsp:nvSpPr>
        <dsp:cNvPr id="0" name=""/>
        <dsp:cNvSpPr/>
      </dsp:nvSpPr>
      <dsp:spPr>
        <a:xfrm>
          <a:off x="0" y="4069435"/>
          <a:ext cx="8229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Future Research</a:t>
          </a:r>
          <a:endParaRPr lang="de-DE" sz="1700" kern="1200" dirty="0"/>
        </a:p>
      </dsp:txBody>
      <dsp:txXfrm>
        <a:off x="19904" y="4089339"/>
        <a:ext cx="8189792" cy="367937"/>
      </dsp:txXfrm>
    </dsp:sp>
    <dsp:sp modelId="{E967ED31-EA5A-4F8A-BCBC-96A5A97C26B5}">
      <dsp:nvSpPr>
        <dsp:cNvPr id="0" name=""/>
        <dsp:cNvSpPr/>
      </dsp:nvSpPr>
      <dsp:spPr>
        <a:xfrm>
          <a:off x="0" y="4477180"/>
          <a:ext cx="8229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dirty="0" err="1" smtClean="0"/>
            <a:t>Empiric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analysis</a:t>
          </a:r>
          <a:r>
            <a:rPr lang="de-DE" sz="1300" kern="1200" dirty="0" smtClean="0"/>
            <a:t>: </a:t>
          </a:r>
          <a:r>
            <a:rPr lang="de-DE" sz="1300" kern="1200" dirty="0" err="1" smtClean="0"/>
            <a:t>concept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testing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of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business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models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with</a:t>
          </a:r>
          <a:r>
            <a:rPr lang="de-DE" sz="1300" kern="1200" dirty="0" smtClean="0"/>
            <a:t> MC </a:t>
          </a:r>
          <a:r>
            <a:rPr lang="de-DE" sz="1300" kern="1200" dirty="0" err="1" smtClean="0"/>
            <a:t>and</a:t>
          </a:r>
          <a:r>
            <a:rPr lang="de-DE" sz="1300" kern="1200" dirty="0" smtClean="0"/>
            <a:t> PSS </a:t>
          </a:r>
          <a:r>
            <a:rPr lang="de-DE" sz="1300" kern="1200" dirty="0" err="1" smtClean="0"/>
            <a:t>elements</a:t>
          </a:r>
          <a:endParaRPr lang="de-D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dirty="0" smtClean="0"/>
            <a:t>Analysis </a:t>
          </a:r>
          <a:r>
            <a:rPr lang="de-DE" sz="1300" kern="1200" dirty="0" err="1" smtClean="0"/>
            <a:t>of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complexity</a:t>
          </a:r>
          <a:endParaRPr lang="de-DE" sz="1300" kern="1200" dirty="0"/>
        </a:p>
      </dsp:txBody>
      <dsp:txXfrm>
        <a:off x="0" y="4477180"/>
        <a:ext cx="8229600" cy="44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0742-6ACD-4378-8C3F-0A521E9E392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F53A-3B6D-408B-B0B1-5D5AFDE1362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0281"/>
            <a:ext cx="9144000" cy="807719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93802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user\Dropbox\PhD Files\Publications\Paper3_PhD\CIRP - CMS2013\Resources\cirp-logo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33105" t="16548" r="29650" b="17242"/>
          <a:stretch>
            <a:fillRect/>
          </a:stretch>
        </p:blipFill>
        <p:spPr bwMode="auto">
          <a:xfrm>
            <a:off x="7848601" y="60960"/>
            <a:ext cx="1199146" cy="10659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 userDrawn="1"/>
        </p:nvSpPr>
        <p:spPr>
          <a:xfrm>
            <a:off x="2315028" y="15999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The 7</a:t>
            </a:r>
            <a:r>
              <a:rPr lang="en-US" sz="1800" b="1" baseline="30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CIRP IPSS</a:t>
            </a:r>
            <a:r>
              <a:rPr lang="en-US" sz="1800" b="1" baseline="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Conference 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21-22 May 2015</a:t>
            </a:r>
          </a:p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Saint-Etienne, France</a:t>
            </a:r>
            <a:endParaRPr lang="en-US" sz="1800" b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31"/>
            <a:ext cx="2163539" cy="11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haled.medini\Documents\__mes documents\xsupport divers\visuels ecole\mines_saint-etienne_buro_sans_reserve_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6081486"/>
            <a:ext cx="9228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led.medini\Documents\__mes documents\4_organisation evenements\ipss 2015\Website Docs\logos\Logo_Grenoble IN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1" y="6078773"/>
            <a:ext cx="1143884" cy="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D938C-DCE1-4A06-ADA2-06613520E0CB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615D4-5289-4E3D-9F30-3B5410A4E197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871DD-3F55-408A-AA83-33034D95D7F7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" y="60958"/>
            <a:ext cx="10245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D1A99-AE17-46DF-AC41-A4ADF3A9786A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BF5-FBC5-4298-A7B6-6AF58FAE1677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6FFEB-44E3-4F05-9454-CB40E1407711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C2308-0D99-47CB-A25D-5182C2EB0BCF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A7C3-0AA2-4BCC-90D5-9CA470846E1D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9A4DA-551D-423D-999F-57247931AC50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973AC-4B04-4D36-8DA3-1700993FA807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10" Type="http://schemas.microsoft.com/office/2007/relationships/hdphoto" Target="../media/hdphoto1.wdp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352801"/>
            <a:ext cx="7696200" cy="36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by</a:t>
            </a:r>
          </a:p>
          <a:p>
            <a:pPr algn="ctr" rtl="0" eaLnBrk="1" hangingPunct="1"/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STEPHAN HANKAMMER and FRANK STEINER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r>
              <a:rPr lang="en-US" sz="17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Presenting Author: STEPHAN HANKAMMER</a:t>
            </a:r>
            <a:endParaRPr lang="en-US" sz="1700" strike="sngStrike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</a:rPr>
              <a:t>RWTH Aachen University </a:t>
            </a:r>
          </a:p>
          <a:p>
            <a:pPr algn="ctr" rtl="0" eaLnBrk="1" hangingPunct="1"/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Technology and Innovation Management Group</a:t>
            </a:r>
          </a:p>
          <a:p>
            <a:pPr algn="ctr" rtl="0" eaLnBrk="1" hangingPunct="1">
              <a:spcAft>
                <a:spcPts val="30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</a:rPr>
              <a:t>Aachen, Germany</a:t>
            </a:r>
            <a:endParaRPr lang="en-US" sz="15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400" u="sng" dirty="0" smtClean="0">
                <a:latin typeface="Calibri" pitchFamily="34" charset="0"/>
              </a:rPr>
              <a:t>hankammer@time.rwth-aachen.de</a:t>
            </a:r>
            <a:endParaRPr lang="en-US" sz="1400" u="sng" dirty="0" smtClean="0"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05000"/>
            <a:ext cx="9144000" cy="1470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Leveraging </a:t>
            </a:r>
            <a: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the sustainability potential of mass customization through product service systems in the consumer electronics </a:t>
            </a:r>
            <a:r>
              <a:rPr lang="en-US" sz="3200" b="1" kern="0" dirty="0" smtClean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industry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1026" name="Picture 2" descr="Logo von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4" y="5994218"/>
            <a:ext cx="2971800" cy="8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ankammer\Dropbox\SMC-excel\Dissemination Material\SMC_logo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56" y="6183293"/>
            <a:ext cx="3329687" cy="5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II: Connectivity of PSS and MC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555801"/>
              </p:ext>
            </p:extLst>
          </p:nvPr>
        </p:nvGraphicFramePr>
        <p:xfrm>
          <a:off x="457200" y="1600201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381000" y="1447800"/>
            <a:ext cx="8229600" cy="1131490"/>
            <a:chOff x="0" y="0"/>
            <a:chExt cx="8229600" cy="1131490"/>
          </a:xfrm>
        </p:grpSpPr>
        <p:sp>
          <p:nvSpPr>
            <p:cNvPr id="12" name="Rechteck 11"/>
            <p:cNvSpPr/>
            <p:nvPr/>
          </p:nvSpPr>
          <p:spPr>
            <a:xfrm>
              <a:off x="0" y="0"/>
              <a:ext cx="8229600" cy="11314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hteck 12"/>
            <p:cNvSpPr/>
            <p:nvPr/>
          </p:nvSpPr>
          <p:spPr>
            <a:xfrm>
              <a:off x="0" y="0"/>
              <a:ext cx="8229600" cy="1131490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BM based on MC and PSS = could surpass / complement traditional eco-design and eco-efficiency approaches.</a:t>
              </a:r>
              <a:endParaRPr lang="de-DE" sz="2200" kern="12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00792" y="2743200"/>
            <a:ext cx="8229600" cy="2051098"/>
            <a:chOff x="0" y="2209"/>
            <a:chExt cx="8229600" cy="1565335"/>
          </a:xfrm>
          <a:solidFill>
            <a:srgbClr val="FFC000"/>
          </a:solidFill>
        </p:grpSpPr>
        <p:sp>
          <p:nvSpPr>
            <p:cNvPr id="18" name="Rechteck 17"/>
            <p:cNvSpPr/>
            <p:nvPr/>
          </p:nvSpPr>
          <p:spPr>
            <a:xfrm>
              <a:off x="0" y="2209"/>
              <a:ext cx="8229600" cy="1507181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hteck 18"/>
            <p:cNvSpPr/>
            <p:nvPr/>
          </p:nvSpPr>
          <p:spPr>
            <a:xfrm>
              <a:off x="0" y="2209"/>
              <a:ext cx="8229600" cy="15653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Environmental outcome of such PSS and MC based BM still depend on how firms further combine these two patterns with other sustainability oriented patterns</a:t>
              </a:r>
              <a:r>
                <a:rPr lang="en-US" sz="2200" kern="1200" dirty="0" smtClean="0"/>
                <a:t>.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/>
                <a:t>The full interplay of the different patterns determines whether the sustainability potential of MC can be leveraged or not.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400" kern="12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81000" y="5130146"/>
            <a:ext cx="8229600" cy="1119982"/>
            <a:chOff x="0" y="0"/>
            <a:chExt cx="8229600" cy="4525963"/>
          </a:xfrm>
          <a:solidFill>
            <a:srgbClr val="92D050"/>
          </a:solidFill>
        </p:grpSpPr>
        <p:sp>
          <p:nvSpPr>
            <p:cNvPr id="24" name="Rechteck 23"/>
            <p:cNvSpPr/>
            <p:nvPr/>
          </p:nvSpPr>
          <p:spPr>
            <a:xfrm>
              <a:off x="0" y="0"/>
              <a:ext cx="8229600" cy="4525963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hteck 24"/>
            <p:cNvSpPr/>
            <p:nvPr/>
          </p:nvSpPr>
          <p:spPr>
            <a:xfrm>
              <a:off x="0" y="0"/>
              <a:ext cx="8229600" cy="45259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60" tIns="175260" rIns="175260" bIns="175260" numCol="1" spcCol="1270" anchor="t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/>
                <a:t>Shift to a business model based on MC and PSS is an opportunity to create radical improvements and innovations that could go beyond incremental environmental </a:t>
              </a:r>
              <a:r>
                <a:rPr lang="de-DE" sz="2200" dirty="0" err="1"/>
                <a:t>improvements</a:t>
              </a:r>
              <a:endParaRPr lang="de-DE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5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92444"/>
              </p:ext>
            </p:extLst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81000" y="5334001"/>
            <a:ext cx="6061696" cy="82796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7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525963"/>
          </a:xfrm>
        </p:spPr>
        <p:txBody>
          <a:bodyPr numCol="2"/>
          <a:lstStyle/>
          <a:p>
            <a:pPr marL="0" lvl="0" indent="0">
              <a:buNone/>
            </a:pPr>
            <a:r>
              <a:rPr lang="en-US" sz="1200" dirty="0" smtClean="0"/>
              <a:t>Roy</a:t>
            </a:r>
            <a:r>
              <a:rPr lang="en-US" sz="1200" dirty="0"/>
              <a:t>, R., "Sustainable product-service systems</a:t>
            </a:r>
            <a:r>
              <a:rPr lang="en-US" sz="1200" dirty="0" smtClean="0"/>
              <a:t>,“  Futures</a:t>
            </a:r>
            <a:r>
              <a:rPr lang="en-US" sz="1200" dirty="0"/>
              <a:t>, Vol. 32, No. 3–4, 2000, pp. 289-299</a:t>
            </a:r>
            <a:r>
              <a:rPr lang="en-US" sz="1200" dirty="0" smtClean="0"/>
              <a:t>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de-DE" sz="1200" dirty="0" err="1"/>
              <a:t>ElMaraghy</a:t>
            </a:r>
            <a:r>
              <a:rPr lang="de-DE" sz="1200" dirty="0"/>
              <a:t>, H., Schuh, G., </a:t>
            </a:r>
            <a:r>
              <a:rPr lang="de-DE" sz="1200" dirty="0" err="1"/>
              <a:t>ElMaraghy</a:t>
            </a:r>
            <a:r>
              <a:rPr lang="de-DE" sz="1200" dirty="0"/>
              <a:t>, W., Piller</a:t>
            </a:r>
            <a:r>
              <a:rPr lang="de-DE" sz="1200" dirty="0" smtClean="0"/>
              <a:t>, F</a:t>
            </a:r>
            <a:r>
              <a:rPr lang="de-DE" sz="1200" dirty="0"/>
              <a:t>., </a:t>
            </a:r>
            <a:r>
              <a:rPr lang="de-DE" sz="1200" dirty="0" err="1"/>
              <a:t>Schönsleben</a:t>
            </a:r>
            <a:r>
              <a:rPr lang="de-DE" sz="1200" dirty="0"/>
              <a:t>, P., </a:t>
            </a:r>
            <a:r>
              <a:rPr lang="de-DE" sz="1200" dirty="0" err="1"/>
              <a:t>Tseng</a:t>
            </a:r>
            <a:r>
              <a:rPr lang="de-DE" sz="1200" dirty="0"/>
              <a:t>, M., </a:t>
            </a:r>
            <a:r>
              <a:rPr lang="de-DE" sz="1200" dirty="0" err="1"/>
              <a:t>and</a:t>
            </a:r>
            <a:r>
              <a:rPr lang="de-DE" sz="1200" dirty="0"/>
              <a:t> Bernard, A</a:t>
            </a:r>
            <a:r>
              <a:rPr lang="de-DE" sz="1200" dirty="0" smtClean="0"/>
              <a:t>., "</a:t>
            </a:r>
            <a:r>
              <a:rPr lang="de-DE" sz="1200" dirty="0" err="1"/>
              <a:t>Product</a:t>
            </a:r>
            <a:r>
              <a:rPr lang="de-DE" sz="1200" dirty="0"/>
              <a:t> </a:t>
            </a:r>
            <a:r>
              <a:rPr lang="de-DE" sz="1200" dirty="0" err="1"/>
              <a:t>variety</a:t>
            </a:r>
            <a:r>
              <a:rPr lang="de-DE" sz="1200" dirty="0"/>
              <a:t> </a:t>
            </a:r>
            <a:r>
              <a:rPr lang="de-DE" sz="1200" dirty="0" err="1"/>
              <a:t>management</a:t>
            </a:r>
            <a:r>
              <a:rPr lang="de-DE" sz="1200" dirty="0"/>
              <a:t>," CIRP </a:t>
            </a:r>
            <a:r>
              <a:rPr lang="de-DE" sz="1200" dirty="0" err="1"/>
              <a:t>Annals</a:t>
            </a:r>
            <a:r>
              <a:rPr lang="de-DE" sz="1200" dirty="0"/>
              <a:t> </a:t>
            </a:r>
            <a:r>
              <a:rPr lang="de-DE" sz="1200" dirty="0" smtClean="0"/>
              <a:t>- Manufacturing </a:t>
            </a:r>
            <a:r>
              <a:rPr lang="de-DE" sz="1200" dirty="0"/>
              <a:t>Technology, Vol. 62, </a:t>
            </a:r>
            <a:r>
              <a:rPr lang="de-DE" sz="1200" dirty="0" err="1"/>
              <a:t>No</a:t>
            </a:r>
            <a:r>
              <a:rPr lang="de-DE" sz="1200" dirty="0"/>
              <a:t>. 2, </a:t>
            </a:r>
            <a:r>
              <a:rPr lang="de-DE" sz="1200" dirty="0" smtClean="0"/>
              <a:t>2013, pp</a:t>
            </a:r>
            <a:r>
              <a:rPr lang="de-DE" sz="1200" dirty="0"/>
              <a:t>. 629-652</a:t>
            </a:r>
            <a:r>
              <a:rPr lang="de-DE" sz="1200" dirty="0" smtClean="0"/>
              <a:t>.</a:t>
            </a:r>
          </a:p>
          <a:p>
            <a:pPr marL="0" lvl="0" indent="0">
              <a:buNone/>
            </a:pPr>
            <a:endParaRPr lang="de-DE" sz="400" dirty="0"/>
          </a:p>
          <a:p>
            <a:pPr marL="0" lvl="0" indent="0">
              <a:buNone/>
            </a:pPr>
            <a:r>
              <a:rPr lang="de-DE" sz="1200" dirty="0" err="1"/>
              <a:t>Badurdeen</a:t>
            </a:r>
            <a:r>
              <a:rPr lang="de-DE" sz="1200" dirty="0"/>
              <a:t>, F., </a:t>
            </a:r>
            <a:r>
              <a:rPr lang="de-DE" sz="1200" dirty="0" err="1"/>
              <a:t>Iyengar</a:t>
            </a:r>
            <a:r>
              <a:rPr lang="de-DE" sz="1200" dirty="0"/>
              <a:t>, D., </a:t>
            </a:r>
            <a:r>
              <a:rPr lang="de-DE" sz="1200" dirty="0" err="1"/>
              <a:t>Goldsby</a:t>
            </a:r>
            <a:r>
              <a:rPr lang="de-DE" sz="1200" dirty="0"/>
              <a:t>, T. J., Metta</a:t>
            </a:r>
            <a:r>
              <a:rPr lang="de-DE" sz="1200" dirty="0" smtClean="0"/>
              <a:t>, H</a:t>
            </a:r>
            <a:r>
              <a:rPr lang="de-DE" sz="1200" dirty="0"/>
              <a:t>., Gupta, S.,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Jawahir</a:t>
            </a:r>
            <a:r>
              <a:rPr lang="de-DE" sz="1200" dirty="0"/>
              <a:t>, I. S., "</a:t>
            </a:r>
            <a:r>
              <a:rPr lang="de-DE" sz="1200" dirty="0" err="1"/>
              <a:t>Extending</a:t>
            </a:r>
            <a:r>
              <a:rPr lang="de-DE" sz="1200" dirty="0"/>
              <a:t> </a:t>
            </a:r>
            <a:r>
              <a:rPr lang="de-DE" sz="1200" dirty="0" smtClean="0"/>
              <a:t>total </a:t>
            </a:r>
            <a:r>
              <a:rPr lang="de-DE" sz="1200" dirty="0" err="1" smtClean="0"/>
              <a:t>life-cycle</a:t>
            </a:r>
            <a:r>
              <a:rPr lang="de-DE" sz="1200" dirty="0" smtClean="0"/>
              <a:t> </a:t>
            </a:r>
            <a:r>
              <a:rPr lang="de-DE" sz="1200" dirty="0" err="1" smtClean="0"/>
              <a:t>thinking</a:t>
            </a:r>
            <a:r>
              <a:rPr lang="de-DE" sz="1200" dirty="0" smtClean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sustainable</a:t>
            </a:r>
            <a:r>
              <a:rPr lang="de-DE" sz="1200" dirty="0"/>
              <a:t>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 smtClean="0"/>
              <a:t>chain</a:t>
            </a:r>
            <a:r>
              <a:rPr lang="de-DE" sz="1200" dirty="0" smtClean="0"/>
              <a:t> design</a:t>
            </a:r>
            <a:r>
              <a:rPr lang="de-DE" sz="1200" dirty="0"/>
              <a:t>," International Journal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Product</a:t>
            </a:r>
            <a:r>
              <a:rPr lang="de-DE" sz="1200" dirty="0" smtClean="0"/>
              <a:t> </a:t>
            </a:r>
            <a:r>
              <a:rPr lang="de-DE" sz="1200" dirty="0" err="1" smtClean="0"/>
              <a:t>Lifecycle</a:t>
            </a:r>
            <a:r>
              <a:rPr lang="de-DE" sz="1200" dirty="0" smtClean="0"/>
              <a:t> Management</a:t>
            </a:r>
            <a:r>
              <a:rPr lang="de-DE" sz="1200" dirty="0"/>
              <a:t>, </a:t>
            </a:r>
            <a:r>
              <a:rPr lang="de-DE" sz="1200" dirty="0" smtClean="0"/>
              <a:t>Vol. 4</a:t>
            </a:r>
            <a:r>
              <a:rPr lang="de-DE" sz="1200" dirty="0"/>
              <a:t>, </a:t>
            </a:r>
            <a:r>
              <a:rPr lang="de-DE" sz="1200" dirty="0" err="1"/>
              <a:t>No</a:t>
            </a:r>
            <a:r>
              <a:rPr lang="de-DE" sz="1200" dirty="0"/>
              <a:t>. 1, 2009, pp. 49-67</a:t>
            </a:r>
            <a:r>
              <a:rPr lang="de-DE" sz="1200" dirty="0" smtClean="0"/>
              <a:t>.</a:t>
            </a:r>
          </a:p>
          <a:p>
            <a:pPr marL="0" lvl="0" indent="0">
              <a:buNone/>
            </a:pPr>
            <a:endParaRPr lang="de-DE" sz="400" dirty="0"/>
          </a:p>
          <a:p>
            <a:pPr marL="0" lvl="0" indent="0">
              <a:buNone/>
            </a:pPr>
            <a:r>
              <a:rPr lang="de-DE" sz="1200" dirty="0" smtClean="0"/>
              <a:t> </a:t>
            </a:r>
            <a:r>
              <a:rPr lang="en-US" sz="1200" dirty="0" err="1"/>
              <a:t>Boër</a:t>
            </a:r>
            <a:r>
              <a:rPr lang="en-US" sz="1200" dirty="0"/>
              <a:t>, C. R., </a:t>
            </a:r>
            <a:r>
              <a:rPr lang="en-US" sz="1200" dirty="0" err="1"/>
              <a:t>Pedrazzoli</a:t>
            </a:r>
            <a:r>
              <a:rPr lang="en-US" sz="1200" dirty="0"/>
              <a:t>, P., </a:t>
            </a:r>
            <a:r>
              <a:rPr lang="en-US" sz="1200" dirty="0" err="1"/>
              <a:t>Bettoni</a:t>
            </a:r>
            <a:r>
              <a:rPr lang="en-US" sz="1200" dirty="0"/>
              <a:t>, A., </a:t>
            </a:r>
            <a:r>
              <a:rPr lang="en-US" sz="1200" dirty="0" smtClean="0"/>
              <a:t>and </a:t>
            </a:r>
            <a:r>
              <a:rPr lang="en-US" sz="1200" dirty="0" err="1" smtClean="0"/>
              <a:t>Sorlini</a:t>
            </a:r>
            <a:r>
              <a:rPr lang="en-US" sz="1200" dirty="0"/>
              <a:t>, M., Mass customization and </a:t>
            </a:r>
            <a:r>
              <a:rPr lang="en-US" sz="1200" dirty="0" smtClean="0"/>
              <a:t>sustainability: an </a:t>
            </a:r>
            <a:r>
              <a:rPr lang="en-US" sz="1200" dirty="0"/>
              <a:t>assessment framework and </a:t>
            </a:r>
            <a:r>
              <a:rPr lang="en-US" sz="1200" dirty="0" smtClean="0"/>
              <a:t>industrial implementation</a:t>
            </a:r>
            <a:r>
              <a:rPr lang="en-US" sz="1200" dirty="0"/>
              <a:t>. London: </a:t>
            </a:r>
            <a:r>
              <a:rPr lang="en-US" sz="1200" dirty="0" smtClean="0"/>
              <a:t>Springer, 2013.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/>
              <a:t>Kleer, R. and Steiner, F., "Mass Customization</a:t>
            </a:r>
            <a:r>
              <a:rPr lang="en-US" sz="1200" dirty="0" smtClean="0"/>
              <a:t>: Bridging </a:t>
            </a:r>
            <a:r>
              <a:rPr lang="en-US" sz="1200" dirty="0"/>
              <a:t>Customer Integration and Sustainability</a:t>
            </a:r>
            <a:r>
              <a:rPr lang="en-US" sz="1200" dirty="0" smtClean="0"/>
              <a:t>? (</a:t>
            </a:r>
            <a:r>
              <a:rPr lang="en-US" sz="1200" dirty="0"/>
              <a:t>Working Paper</a:t>
            </a:r>
            <a:r>
              <a:rPr lang="en-US" sz="1200" dirty="0" smtClean="0"/>
              <a:t>),“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/>
              <a:t>Pourabdollahian, G., Steiner, F., Horn Rasmussen</a:t>
            </a:r>
            <a:r>
              <a:rPr lang="en-US" sz="1200" dirty="0" smtClean="0"/>
              <a:t>, O</a:t>
            </a:r>
            <a:r>
              <a:rPr lang="en-US" sz="1200" dirty="0"/>
              <a:t>., and Hankammer, S., "A Contribution toward </a:t>
            </a:r>
            <a:r>
              <a:rPr lang="en-US" sz="1200" dirty="0" smtClean="0"/>
              <a:t>a Research </a:t>
            </a:r>
            <a:r>
              <a:rPr lang="en-US" sz="1200" dirty="0"/>
              <a:t>Agenda: Identifying Impact Factors of Mass </a:t>
            </a:r>
            <a:r>
              <a:rPr lang="en-US" sz="1200" dirty="0" smtClean="0"/>
              <a:t>Customization </a:t>
            </a:r>
            <a:r>
              <a:rPr lang="en-US" sz="1200" dirty="0"/>
              <a:t>on </a:t>
            </a:r>
            <a:r>
              <a:rPr lang="en-US" sz="1200" dirty="0" smtClean="0"/>
              <a:t>Environmental Sustainability</a:t>
            </a:r>
            <a:r>
              <a:rPr lang="en-US" sz="1200" dirty="0"/>
              <a:t>," International Journal of </a:t>
            </a:r>
            <a:r>
              <a:rPr lang="en-US" sz="1200" dirty="0" smtClean="0"/>
              <a:t>Industrial Engineering </a:t>
            </a:r>
            <a:r>
              <a:rPr lang="en-US" sz="1200" dirty="0"/>
              <a:t>and Management, Vol. 5, No. </a:t>
            </a:r>
            <a:r>
              <a:rPr lang="en-US" sz="1200" dirty="0" smtClean="0"/>
              <a:t>4, 2014</a:t>
            </a:r>
            <a:r>
              <a:rPr lang="en-US" sz="1200" dirty="0"/>
              <a:t>, pp. 169-178</a:t>
            </a:r>
            <a:r>
              <a:rPr lang="en-US" sz="1200" dirty="0" smtClean="0"/>
              <a:t>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 err="1"/>
              <a:t>Sodhi</a:t>
            </a:r>
            <a:r>
              <a:rPr lang="en-US" sz="1200" dirty="0"/>
              <a:t>, M. S. and Lee, S., "An analysis of </a:t>
            </a:r>
            <a:r>
              <a:rPr lang="en-US" sz="1200" dirty="0" smtClean="0"/>
              <a:t>sources of </a:t>
            </a:r>
            <a:r>
              <a:rPr lang="en-US" sz="1200" dirty="0"/>
              <a:t>risk in the consumer electronics industry</a:t>
            </a:r>
            <a:r>
              <a:rPr lang="en-US" sz="1200" dirty="0" smtClean="0"/>
              <a:t>,“ Journal </a:t>
            </a:r>
            <a:r>
              <a:rPr lang="en-US" sz="1200" dirty="0"/>
              <a:t>of the Operational Research Society, Vol</a:t>
            </a:r>
            <a:r>
              <a:rPr lang="en-US" sz="1200" dirty="0" smtClean="0"/>
              <a:t>. 58</a:t>
            </a:r>
            <a:r>
              <a:rPr lang="en-US" sz="1200" dirty="0"/>
              <a:t>, No. 11, 2007, pp. 1430-1439</a:t>
            </a:r>
            <a:r>
              <a:rPr lang="en-US" sz="1200" dirty="0" smtClean="0"/>
              <a:t>.</a:t>
            </a:r>
          </a:p>
          <a:p>
            <a:pPr marL="0" lvl="0" indent="0">
              <a:buNone/>
            </a:pPr>
            <a:endParaRPr lang="en-US" sz="400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r>
              <a:rPr lang="en-US" sz="1200" dirty="0" err="1" smtClean="0"/>
              <a:t>Cobbing</a:t>
            </a:r>
            <a:r>
              <a:rPr lang="en-US" sz="1200" dirty="0"/>
              <a:t>, M. and Dowdall, T., "Green Gadgets</a:t>
            </a:r>
            <a:r>
              <a:rPr lang="en-US" sz="1200" dirty="0" smtClean="0"/>
              <a:t>: Designing </a:t>
            </a:r>
            <a:r>
              <a:rPr lang="en-US" sz="1200" dirty="0"/>
              <a:t>the Future - The path to </a:t>
            </a:r>
            <a:r>
              <a:rPr lang="en-US" sz="1200" dirty="0" smtClean="0"/>
              <a:t>greener electronics</a:t>
            </a:r>
            <a:r>
              <a:rPr lang="en-US" sz="1200" dirty="0"/>
              <a:t>," Greenpeace International, </a:t>
            </a:r>
            <a:r>
              <a:rPr lang="en-US" sz="1200" dirty="0" smtClean="0"/>
              <a:t>Amsterdam 2014.</a:t>
            </a:r>
          </a:p>
          <a:p>
            <a:pPr marL="0" lvl="0" indent="0">
              <a:buNone/>
            </a:pPr>
            <a:endParaRPr lang="en-US" sz="300" dirty="0" smtClean="0"/>
          </a:p>
          <a:p>
            <a:pPr marL="0" lvl="0" indent="0">
              <a:buNone/>
            </a:pPr>
            <a:r>
              <a:rPr lang="en-US" sz="1200" dirty="0" err="1" smtClean="0"/>
              <a:t>Osterwalder</a:t>
            </a:r>
            <a:r>
              <a:rPr lang="en-US" sz="1200" dirty="0"/>
              <a:t>, A. and </a:t>
            </a:r>
            <a:r>
              <a:rPr lang="en-US" sz="1200" dirty="0" err="1"/>
              <a:t>Pigneur</a:t>
            </a:r>
            <a:r>
              <a:rPr lang="en-US" sz="1200" dirty="0"/>
              <a:t>, Y., Business Model Generation: A Handbook for Visionaries, Game Changers, and Challengers. Hoboken: John </a:t>
            </a:r>
            <a:r>
              <a:rPr lang="en-US" sz="1200" dirty="0" smtClean="0"/>
              <a:t>Wiley &amp; </a:t>
            </a:r>
            <a:r>
              <a:rPr lang="en-US" sz="1200" dirty="0"/>
              <a:t>Sons, </a:t>
            </a:r>
            <a:r>
              <a:rPr lang="en-US" sz="1200" dirty="0" smtClean="0"/>
              <a:t>2010</a:t>
            </a:r>
            <a:endParaRPr lang="en-US" sz="1200" dirty="0"/>
          </a:p>
          <a:p>
            <a:pPr marL="0" lvl="0" indent="0">
              <a:buNone/>
            </a:pPr>
            <a:endParaRPr lang="en-US" sz="400" dirty="0" smtClean="0"/>
          </a:p>
          <a:p>
            <a:pPr marL="0" lvl="0" indent="0">
              <a:buNone/>
            </a:pPr>
            <a:r>
              <a:rPr lang="en-US" sz="1200" dirty="0" err="1" smtClean="0"/>
              <a:t>Gassmann</a:t>
            </a:r>
            <a:r>
              <a:rPr lang="en-US" sz="1200" dirty="0"/>
              <a:t>, O., </a:t>
            </a:r>
            <a:r>
              <a:rPr lang="en-US" sz="1200" dirty="0" err="1"/>
              <a:t>Frankenberger</a:t>
            </a:r>
            <a:r>
              <a:rPr lang="en-US" sz="1200" dirty="0"/>
              <a:t>, K., and </a:t>
            </a:r>
            <a:r>
              <a:rPr lang="en-US" sz="1200" dirty="0" err="1"/>
              <a:t>Csik</a:t>
            </a:r>
            <a:r>
              <a:rPr lang="en-US" sz="1200" dirty="0"/>
              <a:t>, M</a:t>
            </a:r>
            <a:r>
              <a:rPr lang="en-US" sz="1200" dirty="0" smtClean="0"/>
              <a:t>., The </a:t>
            </a:r>
            <a:r>
              <a:rPr lang="en-US" sz="1200" dirty="0"/>
              <a:t>business model navigator: 55 models that </a:t>
            </a:r>
            <a:r>
              <a:rPr lang="en-US" sz="1200" dirty="0" smtClean="0"/>
              <a:t>will </a:t>
            </a:r>
            <a:r>
              <a:rPr lang="en-US" sz="1200" dirty="0" err="1" smtClean="0"/>
              <a:t>revolutionise</a:t>
            </a:r>
            <a:r>
              <a:rPr lang="en-US" sz="1200" dirty="0" smtClean="0"/>
              <a:t> </a:t>
            </a:r>
            <a:r>
              <a:rPr lang="en-US" sz="1200" dirty="0"/>
              <a:t>your business. London: Pearson</a:t>
            </a:r>
            <a:r>
              <a:rPr lang="en-US" sz="1200" dirty="0" smtClean="0"/>
              <a:t>, 2014.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/>
              <a:t>Salvador, F., De </a:t>
            </a:r>
            <a:r>
              <a:rPr lang="en-US" sz="1200" dirty="0" err="1"/>
              <a:t>Holan</a:t>
            </a:r>
            <a:r>
              <a:rPr lang="en-US" sz="1200" dirty="0"/>
              <a:t>, P. M., and Piller, F</a:t>
            </a:r>
            <a:r>
              <a:rPr lang="en-US" sz="1200" dirty="0" smtClean="0"/>
              <a:t>., "</a:t>
            </a:r>
            <a:r>
              <a:rPr lang="en-US" sz="1200" dirty="0"/>
              <a:t>Cracking the Code of Mass Customization," </a:t>
            </a:r>
            <a:r>
              <a:rPr lang="en-US" sz="1200" dirty="0" smtClean="0"/>
              <a:t>MIT Sloan </a:t>
            </a:r>
            <a:r>
              <a:rPr lang="en-US" sz="1200" dirty="0"/>
              <a:t>Management Review, Vol. 50, No. 3, 2009</a:t>
            </a:r>
            <a:r>
              <a:rPr lang="en-US" sz="1200" dirty="0" smtClean="0"/>
              <a:t>, pp</a:t>
            </a:r>
            <a:r>
              <a:rPr lang="en-US" sz="1200" dirty="0"/>
              <a:t>. 71-78</a:t>
            </a:r>
            <a:r>
              <a:rPr lang="en-US" sz="1200" dirty="0" smtClean="0"/>
              <a:t>.</a:t>
            </a:r>
          </a:p>
          <a:p>
            <a:pPr marL="0" lvl="0" indent="0">
              <a:buNone/>
            </a:pPr>
            <a:endParaRPr lang="en-US" sz="400" dirty="0" smtClean="0"/>
          </a:p>
          <a:p>
            <a:pPr marL="0" lvl="0" indent="0">
              <a:buNone/>
            </a:pPr>
            <a:r>
              <a:rPr lang="en-US" sz="1200" dirty="0" err="1"/>
              <a:t>Tukker</a:t>
            </a:r>
            <a:r>
              <a:rPr lang="en-US" sz="1200" dirty="0"/>
              <a:t>, A., </a:t>
            </a:r>
            <a:r>
              <a:rPr lang="en-US" sz="1200" dirty="0" err="1"/>
              <a:t>Emmert</a:t>
            </a:r>
            <a:r>
              <a:rPr lang="en-US" sz="1200" dirty="0"/>
              <a:t>, S., Charter, M., </a:t>
            </a:r>
            <a:r>
              <a:rPr lang="en-US" sz="1200" dirty="0" err="1"/>
              <a:t>Vezzoli</a:t>
            </a:r>
            <a:r>
              <a:rPr lang="en-US" sz="1200" dirty="0"/>
              <a:t>, C</a:t>
            </a:r>
            <a:r>
              <a:rPr lang="en-US" sz="1200" dirty="0" smtClean="0"/>
              <a:t>., </a:t>
            </a:r>
            <a:r>
              <a:rPr lang="en-US" sz="1200" dirty="0" err="1" smtClean="0"/>
              <a:t>Sto</a:t>
            </a:r>
            <a:r>
              <a:rPr lang="en-US" sz="1200" dirty="0"/>
              <a:t>, E., Munch Andersen, M., </a:t>
            </a:r>
            <a:r>
              <a:rPr lang="en-US" sz="1200" dirty="0" err="1"/>
              <a:t>Geerken</a:t>
            </a:r>
            <a:r>
              <a:rPr lang="en-US" sz="1200" dirty="0"/>
              <a:t>, T</a:t>
            </a:r>
            <a:r>
              <a:rPr lang="en-US" sz="1200" dirty="0" smtClean="0"/>
              <a:t>., </a:t>
            </a:r>
            <a:r>
              <a:rPr lang="en-US" sz="1200" dirty="0" err="1" smtClean="0"/>
              <a:t>Tischner</a:t>
            </a:r>
            <a:r>
              <a:rPr lang="en-US" sz="1200" dirty="0"/>
              <a:t>, U., and </a:t>
            </a:r>
            <a:r>
              <a:rPr lang="en-US" sz="1200" dirty="0" err="1"/>
              <a:t>Lahlou</a:t>
            </a:r>
            <a:r>
              <a:rPr lang="en-US" sz="1200" dirty="0"/>
              <a:t>, S., "Fostering change </a:t>
            </a:r>
            <a:r>
              <a:rPr lang="en-US" sz="1200" dirty="0" smtClean="0"/>
              <a:t>to sustainable </a:t>
            </a:r>
            <a:r>
              <a:rPr lang="en-US" sz="1200" dirty="0"/>
              <a:t>consumption and production: </a:t>
            </a:r>
            <a:r>
              <a:rPr lang="en-US" sz="1200" dirty="0" smtClean="0"/>
              <a:t>an evidence </a:t>
            </a:r>
            <a:r>
              <a:rPr lang="en-US" sz="1200" dirty="0"/>
              <a:t>based view," Journal of </a:t>
            </a:r>
            <a:r>
              <a:rPr lang="en-US" sz="1200" dirty="0" smtClean="0"/>
              <a:t>Cleaner Production</a:t>
            </a:r>
            <a:r>
              <a:rPr lang="en-US" sz="1200" dirty="0"/>
              <a:t>, Vol. 16, No. 11, 2008, pp. 1218-1225</a:t>
            </a:r>
            <a:r>
              <a:rPr lang="en-US" sz="1200" dirty="0" smtClean="0"/>
              <a:t>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 smtClean="0"/>
              <a:t>Mont</a:t>
            </a:r>
            <a:r>
              <a:rPr lang="en-US" sz="1200" dirty="0"/>
              <a:t>, O. K., "Clarifying the concept of </a:t>
            </a:r>
            <a:r>
              <a:rPr lang="en-US" sz="1200" dirty="0" smtClean="0"/>
              <a:t>product-service </a:t>
            </a:r>
            <a:r>
              <a:rPr lang="en-US" sz="1200" dirty="0"/>
              <a:t>system," Journal of Cleaner Production</a:t>
            </a:r>
            <a:r>
              <a:rPr lang="en-US" sz="1200" dirty="0" smtClean="0"/>
              <a:t>, Vol</a:t>
            </a:r>
            <a:r>
              <a:rPr lang="en-US" sz="1200" dirty="0"/>
              <a:t>. 10, No. 3, 2002, pp. 237-245</a:t>
            </a:r>
            <a:r>
              <a:rPr lang="en-US" sz="1200" dirty="0" smtClean="0"/>
              <a:t>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 err="1"/>
              <a:t>Vezzoli</a:t>
            </a:r>
            <a:r>
              <a:rPr lang="en-US" sz="1200" dirty="0"/>
              <a:t>, C., </a:t>
            </a:r>
            <a:r>
              <a:rPr lang="en-US" sz="1200" dirty="0" err="1"/>
              <a:t>Kohtala</a:t>
            </a:r>
            <a:r>
              <a:rPr lang="en-US" sz="1200" dirty="0"/>
              <a:t>, C. and Srinivasan, A</a:t>
            </a:r>
            <a:r>
              <a:rPr lang="en-US" sz="1200" dirty="0" smtClean="0"/>
              <a:t>., “</a:t>
            </a:r>
            <a:r>
              <a:rPr lang="en-US" sz="1200" dirty="0"/>
              <a:t>Product Service System Design </a:t>
            </a:r>
            <a:r>
              <a:rPr lang="en-US" sz="1200" dirty="0" smtClean="0"/>
              <a:t>for Sustainability</a:t>
            </a:r>
            <a:r>
              <a:rPr lang="en-US" sz="1200" dirty="0"/>
              <a:t>,” Greenleaf Publishing: </a:t>
            </a:r>
            <a:r>
              <a:rPr lang="en-US" sz="1200" dirty="0" smtClean="0"/>
              <a:t>Sheffield, 2014.</a:t>
            </a:r>
          </a:p>
          <a:p>
            <a:pPr marL="0" lvl="0" indent="0">
              <a:buNone/>
            </a:pPr>
            <a:endParaRPr lang="en-US" sz="400" dirty="0"/>
          </a:p>
          <a:p>
            <a:pPr marL="0" lvl="0" indent="0">
              <a:buNone/>
            </a:pPr>
            <a:r>
              <a:rPr lang="en-US" sz="1200" dirty="0" err="1"/>
              <a:t>Leismann</a:t>
            </a:r>
            <a:r>
              <a:rPr lang="en-US" sz="1200" dirty="0"/>
              <a:t>, K., Schmitt, M., </a:t>
            </a:r>
            <a:r>
              <a:rPr lang="en-US" sz="1200" dirty="0" err="1"/>
              <a:t>Rohn</a:t>
            </a:r>
            <a:r>
              <a:rPr lang="en-US" sz="1200" dirty="0"/>
              <a:t>, H., </a:t>
            </a:r>
            <a:r>
              <a:rPr lang="en-US" sz="1200" dirty="0" smtClean="0"/>
              <a:t>and Baedeker</a:t>
            </a:r>
            <a:r>
              <a:rPr lang="en-US" sz="1200" dirty="0"/>
              <a:t>, C., "Collaborative Consumption</a:t>
            </a:r>
            <a:r>
              <a:rPr lang="en-US" sz="1200" dirty="0" smtClean="0"/>
              <a:t>: Towards </a:t>
            </a:r>
            <a:r>
              <a:rPr lang="en-US" sz="1200" dirty="0"/>
              <a:t>a Resource-Saving </a:t>
            </a:r>
            <a:r>
              <a:rPr lang="en-US" sz="1200" dirty="0" smtClean="0"/>
              <a:t>Consumption Culture</a:t>
            </a:r>
            <a:r>
              <a:rPr lang="en-US" sz="1200" dirty="0"/>
              <a:t>," Resources, Vol. 2, No. 3, 2013, pp. </a:t>
            </a:r>
            <a:r>
              <a:rPr lang="en-US" sz="1200" dirty="0" smtClean="0"/>
              <a:t>184-203</a:t>
            </a:r>
            <a:r>
              <a:rPr lang="en-US" sz="1200" dirty="0"/>
              <a:t>.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35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352925" cy="230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579755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hankammer\Dropbox\SMC-excel\Dissemination Material\SMC_logo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73" y="5510085"/>
            <a:ext cx="3688276" cy="62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google.fr/url?source=imglanding&amp;ct=img&amp;q=https://webgate.ec.europa.eu/multisite/ecoap_stayconnected/sites/ecoap_stayconnected/files/events/pictures/logo_eco-innovera_3.png&amp;sa=X&amp;ei=_MpdVa2JF8bxUJ6MgfAF&amp;ved=0CAkQ8wc&amp;usg=AFQjCNHnCCWOmldsxEPc0_1WcQJ9Fyp8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00" y="2994561"/>
            <a:ext cx="3624014" cy="25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08760" y="3310270"/>
            <a:ext cx="4473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dirty="0" smtClean="0"/>
              <a:t>www.smc-excel.eu</a:t>
            </a:r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32939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The consumer electronics market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Consumer Electronics &amp; Sustainability</a:t>
            </a:r>
            <a:endParaRPr lang="en-US" sz="24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The </a:t>
            </a:r>
            <a:r>
              <a:rPr lang="en-US" sz="2400" dirty="0" smtClean="0"/>
              <a:t>SMC-Excel </a:t>
            </a:r>
            <a:r>
              <a:rPr lang="en-US" sz="2400" dirty="0" smtClean="0"/>
              <a:t>project</a:t>
            </a:r>
          </a:p>
          <a:p>
            <a:pPr marL="571500" indent="-571500">
              <a:buFont typeface="+mj-lt"/>
              <a:buAutoNum type="romanUcPeriod"/>
            </a:pPr>
            <a:endParaRPr lang="en-US" sz="24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Business Model Innovation Workshop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/>
              <a:t>Literature </a:t>
            </a:r>
            <a:r>
              <a:rPr lang="en-US" sz="2400" dirty="0" smtClean="0"/>
              <a:t>review</a:t>
            </a:r>
          </a:p>
          <a:p>
            <a:pPr marL="571500" indent="-571500">
              <a:buFont typeface="+mj-lt"/>
              <a:buAutoNum type="romanUcPeriod"/>
            </a:pPr>
            <a:endParaRPr lang="en-US" sz="2400" dirty="0"/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Results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Summary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eschweifte Klammer rechts 3"/>
          <p:cNvSpPr/>
          <p:nvPr/>
        </p:nvSpPr>
        <p:spPr>
          <a:xfrm>
            <a:off x="5867400" y="1676400"/>
            <a:ext cx="533400" cy="12192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/>
          <p:cNvSpPr/>
          <p:nvPr/>
        </p:nvSpPr>
        <p:spPr>
          <a:xfrm>
            <a:off x="5832712" y="3352800"/>
            <a:ext cx="533400" cy="7620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/>
          <p:cNvSpPr/>
          <p:nvPr/>
        </p:nvSpPr>
        <p:spPr>
          <a:xfrm>
            <a:off x="5846360" y="4724400"/>
            <a:ext cx="533400" cy="7620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Consumer Electronics Market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920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9" y="3200400"/>
            <a:ext cx="202837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6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&amp; Sustainability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222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17039" y="1066800"/>
            <a:ext cx="635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CE = </a:t>
            </a:r>
            <a:r>
              <a:rPr lang="en-US" sz="2800" b="1" dirty="0" smtClean="0"/>
              <a:t>Typical </a:t>
            </a:r>
            <a:r>
              <a:rPr lang="en-US" sz="2800" b="1" dirty="0"/>
              <a:t>example of mass </a:t>
            </a:r>
            <a:r>
              <a:rPr lang="en-US" sz="2800" b="1" dirty="0" smtClean="0"/>
              <a:t>production </a:t>
            </a:r>
            <a:endParaRPr lang="en-US" sz="2800" b="1" dirty="0"/>
          </a:p>
        </p:txBody>
      </p:sp>
      <p:pic>
        <p:nvPicPr>
          <p:cNvPr id="11" name="Grafik 1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9" y="4495800"/>
            <a:ext cx="202837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9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&amp; Sustainability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17039" y="1066800"/>
            <a:ext cx="3076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CE &amp; Sustainability:</a:t>
            </a:r>
            <a:endParaRPr lang="en-US" sz="2800" b="1" dirty="0"/>
          </a:p>
        </p:txBody>
      </p:sp>
      <p:pic>
        <p:nvPicPr>
          <p:cNvPr id="11" name="Grafik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9" y="4495800"/>
            <a:ext cx="2028371" cy="17526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609600" y="2057400"/>
            <a:ext cx="196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Eco </a:t>
            </a:r>
            <a:r>
              <a:rPr lang="de-DE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efficiency</a:t>
            </a:r>
            <a:endParaRPr lang="de-D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47999" y="2043569"/>
            <a:ext cx="196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Eco design</a:t>
            </a:r>
            <a:endParaRPr lang="de-D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17039" y="2828836"/>
            <a:ext cx="8245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Ecodesign</a:t>
            </a:r>
            <a:r>
              <a:rPr lang="en-US" dirty="0" smtClean="0"/>
              <a:t> = “systematic </a:t>
            </a:r>
            <a:r>
              <a:rPr lang="en-US" dirty="0"/>
              <a:t>integration of key </a:t>
            </a:r>
            <a:r>
              <a:rPr lang="en-US" dirty="0" smtClean="0"/>
              <a:t>environmental aspects </a:t>
            </a:r>
            <a:r>
              <a:rPr lang="en-US" dirty="0"/>
              <a:t>of a product into the early stages of design </a:t>
            </a:r>
            <a:r>
              <a:rPr lang="en-US" dirty="0" smtClean="0"/>
              <a:t>and </a:t>
            </a:r>
            <a:r>
              <a:rPr lang="de-DE" dirty="0" err="1" smtClean="0"/>
              <a:t>development</a:t>
            </a:r>
            <a:r>
              <a:rPr lang="de-DE" dirty="0" smtClean="0"/>
              <a:t>” (Park et. al 2006)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517040" y="3733800"/>
            <a:ext cx="8338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Ecodesign</a:t>
            </a:r>
            <a:r>
              <a:rPr lang="en-US" dirty="0" smtClean="0"/>
              <a:t> = </a:t>
            </a:r>
            <a:r>
              <a:rPr lang="de-DE" dirty="0" err="1"/>
              <a:t>strategy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 smtClean="0"/>
              <a:t>attempts</a:t>
            </a:r>
            <a:r>
              <a:rPr lang="de-DE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enhance traditional patterns of production </a:t>
            </a:r>
            <a:r>
              <a:rPr lang="en-US" dirty="0" smtClean="0"/>
              <a:t>without considering </a:t>
            </a:r>
            <a:r>
              <a:rPr lang="en-US" dirty="0"/>
              <a:t>other patterns of need satisfaction</a:t>
            </a:r>
            <a:r>
              <a:rPr lang="de-DE" dirty="0" smtClean="0"/>
              <a:t> (Roy 2000)</a:t>
            </a:r>
            <a:endParaRPr lang="de-DE" dirty="0"/>
          </a:p>
        </p:txBody>
      </p:sp>
      <p:sp>
        <p:nvSpPr>
          <p:cNvPr id="13" name="AutoShape 2" descr="Bildergebnis für Philips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4" descr="Bildergebnis für Philips"/>
          <p:cNvSpPr>
            <a:spLocks noChangeAspect="1" noChangeArrowheads="1"/>
          </p:cNvSpPr>
          <p:nvPr/>
        </p:nvSpPr>
        <p:spPr bwMode="auto">
          <a:xfrm>
            <a:off x="307975" y="-5334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6" descr="Bildergebnis für Philips"/>
          <p:cNvSpPr>
            <a:spLocks noChangeAspect="1" noChangeArrowheads="1"/>
          </p:cNvSpPr>
          <p:nvPr/>
        </p:nvSpPr>
        <p:spPr bwMode="auto">
          <a:xfrm>
            <a:off x="460375" y="-3810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26" y="4652962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9" descr="Bildergebnis für electrolux"/>
          <p:cNvSpPr>
            <a:spLocks noChangeAspect="1" noChangeArrowheads="1"/>
          </p:cNvSpPr>
          <p:nvPr/>
        </p:nvSpPr>
        <p:spPr bwMode="auto">
          <a:xfrm>
            <a:off x="612775" y="-2286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06" y="4652962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2" descr="Bildergebnis für dow"/>
          <p:cNvSpPr>
            <a:spLocks noChangeAspect="1" noChangeArrowheads="1"/>
          </p:cNvSpPr>
          <p:nvPr/>
        </p:nvSpPr>
        <p:spPr bwMode="auto">
          <a:xfrm>
            <a:off x="765175" y="-762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52961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5115577" y="2057400"/>
            <a:ext cx="196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Eco </a:t>
            </a:r>
            <a:r>
              <a:rPr lang="de-DE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production</a:t>
            </a:r>
            <a:endParaRPr lang="de-D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505200" y="1057275"/>
            <a:ext cx="5486400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Manufacturing-focused approaches 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SMC Excel Project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ankammer\Dropbox\SMC-excel\Dissemination Material\SMC_logo_sma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5" y="2362200"/>
            <a:ext cx="7493598" cy="12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51816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r>
              <a:rPr lang="de-DE" sz="2000" dirty="0"/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business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models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based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on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business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model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pattern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Mass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Customization</a:t>
            </a:r>
          </a:p>
          <a:p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		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 System(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ic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)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change</a:t>
            </a:r>
            <a:endParaRPr lang="de-DE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057400" y="3951699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Development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new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greener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technologies</a:t>
            </a:r>
            <a:endParaRPr lang="de-DE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	 Technological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change</a:t>
            </a:r>
            <a:endParaRPr lang="de-DE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Multiplizieren 6"/>
          <p:cNvSpPr/>
          <p:nvPr/>
        </p:nvSpPr>
        <p:spPr>
          <a:xfrm>
            <a:off x="1162297" y="3998368"/>
            <a:ext cx="6781800" cy="61454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89313" y="5114955"/>
            <a:ext cx="1752600" cy="53340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 descr="http://www.mckn.eu/wp-content/uploads/2014/05/ehoc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0" y="1253409"/>
            <a:ext cx="1960913" cy="5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ckn.eu/wp-content/uploads/2014/05/ti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53" y="1088126"/>
            <a:ext cx="2667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ckn.eu/wp-content/uploads/2014/05/vest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84" y="870819"/>
            <a:ext cx="1752600" cy="11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ckn.eu/wp-content/uploads/2014/01/logo_SUPS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69100"/>
            <a:ext cx="11334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ckn.eu/wp-content/uploads/2014/05/gav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44" y="972057"/>
            <a:ext cx="88280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Workshop, Nov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08" y="914400"/>
            <a:ext cx="4500192" cy="5257800"/>
          </a:xfrm>
          <a:prstGeom prst="rect">
            <a:avLst/>
          </a:prstGeom>
        </p:spPr>
      </p:pic>
      <p:pic>
        <p:nvPicPr>
          <p:cNvPr id="4098" name="Picture 2" descr="http://www.google.fr/url?source=imglanding&amp;ct=img&amp;q=http://www.socialbusinessmodels.ch/sites/default/files/u1/canvas/canvas_pigneur_osterwalder.jpg&amp;sa=X&amp;ei=P6VcVeSJDcP_Usn8gegM&amp;ved=0CAkQ8wc&amp;usg=AFQjCNEhtJnRs_i7QMiM25cpHHygzFVm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5" y="3124200"/>
            <a:ext cx="3997603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616" y="1371600"/>
            <a:ext cx="5105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Envision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de-DE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New Business Models  </a:t>
            </a:r>
          </a:p>
          <a:p>
            <a:pPr algn="ctr"/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around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de-DE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Core 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Business Model 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Pattern </a:t>
            </a:r>
          </a:p>
          <a:p>
            <a:pPr algn="ctr"/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sz="2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Mass</a:t>
            </a:r>
            <a:r>
              <a:rPr lang="de-DE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Customization</a:t>
            </a:r>
            <a:endParaRPr lang="de-DE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9897" y="5609437"/>
            <a:ext cx="510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!!!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With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positive environmental </a:t>
            </a:r>
            <a:r>
              <a:rPr lang="de-DE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impact</a:t>
            </a:r>
            <a:r>
              <a:rPr lang="de-DE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  <a:endParaRPr lang="de-DE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4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Workshop, Nov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" y="1143000"/>
            <a:ext cx="3886200" cy="493063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28600" y="4343400"/>
            <a:ext cx="4191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28600" y="3048000"/>
            <a:ext cx="4191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5410199" y="3719526"/>
            <a:ext cx="3497543" cy="2237934"/>
            <a:chOff x="6928297" y="3308213"/>
            <a:chExt cx="5556699" cy="3487092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8167802" y="3479800"/>
              <a:ext cx="2840037" cy="2898529"/>
              <a:chOff x="7899400" y="2467088"/>
              <a:chExt cx="3563937" cy="3619141"/>
            </a:xfrm>
          </p:grpSpPr>
          <p:pic>
            <p:nvPicPr>
              <p:cNvPr id="18" name="Grafik 17" descr="http://www.digi-rights.com/Portals/7/icon_pro_IS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9400" y="2499749"/>
                <a:ext cx="3563937" cy="358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Grafik 18" descr="http://www.billoomifashion.com/Sevice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1126" y="5021197"/>
                <a:ext cx="885030" cy="89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Grafik 19" descr="http://www.iconsdownload.net/icons/256/104-shop-store-frontal-building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5599" y="3125787"/>
                <a:ext cx="893763" cy="893763"/>
              </a:xfrm>
              <a:prstGeom prst="rect">
                <a:avLst/>
              </a:prstGeom>
              <a:noFill/>
            </p:spPr>
          </p:pic>
          <p:pic>
            <p:nvPicPr>
              <p:cNvPr id="21" name="Grafik 20" descr="https://researchresults.files.wordpress.com/2014/05/1086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4020" y="2467088"/>
                <a:ext cx="1081087" cy="1082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21" descr="http://cdns2.freepik.com/free-photo/_318-10194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89936" l="0" r="8993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97" t="23741" r="21788" b="23741"/>
              <a:stretch/>
            </p:blipFill>
            <p:spPr bwMode="auto">
              <a:xfrm>
                <a:off x="10504564" y="4599045"/>
                <a:ext cx="844473" cy="844305"/>
              </a:xfrm>
              <a:prstGeom prst="rect">
                <a:avLst/>
              </a:prstGeom>
              <a:noFill/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6928297" y="3845610"/>
              <a:ext cx="1639321" cy="100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Retail &amp; Logistics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693447" y="6219821"/>
              <a:ext cx="2119611" cy="57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Production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0261260" y="3308213"/>
              <a:ext cx="1439614" cy="57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Usage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0916755" y="5593182"/>
              <a:ext cx="1568241" cy="68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 of Lifetime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257800" y="13716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de-DE" dirty="0" err="1" smtClean="0"/>
              <a:t>Possible</a:t>
            </a:r>
            <a:r>
              <a:rPr lang="de-DE" dirty="0" smtClean="0"/>
              <a:t> Customization Options</a:t>
            </a:r>
          </a:p>
          <a:p>
            <a:pPr marL="400050" indent="-400050">
              <a:buAutoNum type="romanUcPeriod"/>
            </a:pPr>
            <a:endParaRPr lang="de-DE" dirty="0"/>
          </a:p>
          <a:p>
            <a:pPr marL="400050" indent="-400050">
              <a:buAutoNum type="romanUcPeriod"/>
            </a:pPr>
            <a:r>
              <a:rPr lang="de-DE" dirty="0" smtClean="0"/>
              <a:t>Environmental Impact / Measurement </a:t>
            </a:r>
            <a:r>
              <a:rPr lang="de-DE" dirty="0" err="1" smtClean="0"/>
              <a:t>of</a:t>
            </a:r>
            <a:r>
              <a:rPr lang="de-DE" dirty="0" smtClean="0"/>
              <a:t> environmental </a:t>
            </a:r>
            <a:r>
              <a:rPr lang="de-DE" dirty="0" err="1" smtClean="0"/>
              <a:t>sustainability</a:t>
            </a:r>
            <a:endParaRPr lang="de-DE" dirty="0" smtClean="0"/>
          </a:p>
          <a:p>
            <a:pPr marL="400050" indent="-400050">
              <a:buAutoNum type="romanUcPeriod"/>
            </a:pPr>
            <a:endParaRPr lang="de-DE" dirty="0"/>
          </a:p>
          <a:p>
            <a:pPr marL="400050" indent="-400050">
              <a:buAutoNum type="romanUcPeriod"/>
            </a:pPr>
            <a:r>
              <a:rPr lang="de-DE" dirty="0" smtClean="0"/>
              <a:t>Moment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9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I: PSS and Sustainability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6" name="Picture 2" descr="Logo v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426"/>
            <a:ext cx="2057400" cy="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850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0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Office PowerPoint</Application>
  <PresentationFormat>Bildschirmpräsentation (4:3)</PresentationFormat>
  <Paragraphs>156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PowerPoint-Präsentation</vt:lpstr>
      <vt:lpstr>Agenda</vt:lpstr>
      <vt:lpstr>The Consumer Electronics Market</vt:lpstr>
      <vt:lpstr>CE &amp; Sustainability</vt:lpstr>
      <vt:lpstr>CE &amp; Sustainability</vt:lpstr>
      <vt:lpstr>SMC Excel Project</vt:lpstr>
      <vt:lpstr>BMI Workshop, Nov 2015</vt:lpstr>
      <vt:lpstr>BMI Workshop, Nov 2015</vt:lpstr>
      <vt:lpstr>Literature review I: PSS and Sustainability</vt:lpstr>
      <vt:lpstr>Literature review II: Connectivity of PSS and MC</vt:lpstr>
      <vt:lpstr>Results</vt:lpstr>
      <vt:lpstr>Summary</vt:lpstr>
      <vt:lpstr>Some references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PSS Sustainability</dc:title>
  <dc:creator>Hankammer</dc:creator>
  <cp:lastModifiedBy>Stephan Hankammer</cp:lastModifiedBy>
  <cp:revision>63</cp:revision>
  <dcterms:created xsi:type="dcterms:W3CDTF">2006-08-16T00:00:00Z</dcterms:created>
  <dcterms:modified xsi:type="dcterms:W3CDTF">2015-05-22T10:20:49Z</dcterms:modified>
</cp:coreProperties>
</file>